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83" r:id="rId3"/>
    <p:sldId id="277" r:id="rId4"/>
    <p:sldId id="284" r:id="rId5"/>
    <p:sldId id="280" r:id="rId6"/>
    <p:sldId id="274" r:id="rId7"/>
    <p:sldId id="259" r:id="rId8"/>
    <p:sldId id="260" r:id="rId9"/>
    <p:sldId id="275" r:id="rId10"/>
    <p:sldId id="261" r:id="rId11"/>
    <p:sldId id="268" r:id="rId12"/>
    <p:sldId id="276" r:id="rId13"/>
    <p:sldId id="266" r:id="rId14"/>
    <p:sldId id="262" r:id="rId15"/>
    <p:sldId id="264" r:id="rId16"/>
    <p:sldId id="263" r:id="rId17"/>
    <p:sldId id="281" r:id="rId18"/>
    <p:sldId id="282" r:id="rId19"/>
    <p:sldId id="267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804C"/>
    <a:srgbClr val="292049"/>
    <a:srgbClr val="495997"/>
    <a:srgbClr val="E09B53"/>
    <a:srgbClr val="7486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8"/>
    <p:restoredTop sz="67961"/>
  </p:normalViewPr>
  <p:slideViewPr>
    <p:cSldViewPr snapToGrid="0">
      <p:cViewPr varScale="1">
        <p:scale>
          <a:sx n="96" d="100"/>
          <a:sy n="96" d="100"/>
        </p:scale>
        <p:origin x="1432" y="256"/>
      </p:cViewPr>
      <p:guideLst/>
    </p:cSldViewPr>
  </p:slideViewPr>
  <p:outlineViewPr>
    <p:cViewPr>
      <p:scale>
        <a:sx n="33" d="100"/>
        <a:sy n="33" d="100"/>
      </p:scale>
      <p:origin x="0" y="-1128"/>
    </p:cViewPr>
  </p:outlineViewPr>
  <p:notesTextViewPr>
    <p:cViewPr>
      <p:scale>
        <a:sx n="110" d="100"/>
        <a:sy n="110" d="100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3120" y="20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9A0E0B7-3881-2654-F82D-A9C3A25FBCD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48AE1D-72E9-A30A-4C7A-39413F1D6F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8F063-8DAA-FC47-9F58-509198AE9A6E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6EED8-CCCD-3D0C-1ABF-90AC956266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FF3D22-C5EC-E0EF-2106-DCBB252E70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7E6A18-3CE5-E944-86E2-3C5F1DF87AE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1865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5A8DB-5422-8349-8462-3CC4352D91FE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B672EE-11F7-1342-B54D-EA83A34A54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86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909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TIMING 1.5 MINUTES</a:t>
            </a:r>
            <a:endParaRPr lang="en-US" b="1" dirty="0"/>
          </a:p>
          <a:p>
            <a:endParaRPr lang="en-US" b="1" dirty="0"/>
          </a:p>
          <a:p>
            <a:r>
              <a:rPr lang="en-US" b="1" dirty="0"/>
              <a:t>*This is an IMPORTANT slide as per Mark 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The Optimal Method is a new print calibration method especially suited to ECG printing.</a:t>
            </a:r>
          </a:p>
          <a:p>
            <a:endParaRPr lang="en-US" dirty="0"/>
          </a:p>
          <a:p>
            <a:r>
              <a:rPr lang="en-US" dirty="0"/>
              <a:t>Review the various calibration methods.</a:t>
            </a:r>
          </a:p>
          <a:p>
            <a:br>
              <a:rPr lang="en-US" dirty="0"/>
            </a:br>
            <a:r>
              <a:rPr lang="en-US" dirty="0"/>
              <a:t>The ASSUMPTION of TVI/SCTV is that if you match the individual CMYK TVI of Reference all the other colors fall into place and match.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ASSUMPTION of NN or G7 is that if you match the prescribed grays all the other colors fall into place and match.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CM uses CM 3-D color transforms to match an ICC Profile.</a:t>
            </a:r>
          </a:p>
          <a:p>
            <a:endParaRPr lang="en-US" dirty="0"/>
          </a:p>
          <a:p>
            <a:r>
              <a:rPr lang="en-US" dirty="0"/>
              <a:t>The optimal method uses </a:t>
            </a:r>
            <a:r>
              <a:rPr lang="en-US" b="1" dirty="0"/>
              <a:t>curves</a:t>
            </a:r>
            <a:r>
              <a:rPr lang="en-US" dirty="0"/>
              <a:t> to match an ICC profile.</a:t>
            </a:r>
          </a:p>
          <a:p>
            <a:endParaRPr lang="en-US" dirty="0"/>
          </a:p>
          <a:p>
            <a:r>
              <a:rPr lang="en-US" dirty="0"/>
              <a:t>You could say it is a </a:t>
            </a:r>
            <a:r>
              <a:rPr lang="en-US" b="1" dirty="0"/>
              <a:t>hybrid method</a:t>
            </a:r>
            <a:r>
              <a:rPr lang="en-US" dirty="0"/>
              <a:t>, since it uses </a:t>
            </a:r>
            <a:r>
              <a:rPr lang="en-US" b="1" dirty="0"/>
              <a:t>curves </a:t>
            </a:r>
            <a:r>
              <a:rPr lang="en-US" b="1" u="sng" dirty="0"/>
              <a:t>and</a:t>
            </a:r>
            <a:r>
              <a:rPr lang="en-US" b="1" dirty="0"/>
              <a:t> color management </a:t>
            </a:r>
            <a:r>
              <a:rPr lang="en-US" dirty="0"/>
              <a:t>technology.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860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dirty="0"/>
              <a:t>TIMING 1 MINUTE</a:t>
            </a:r>
            <a:endParaRPr lang="en-US" sz="1400" b="1" dirty="0"/>
          </a:p>
          <a:p>
            <a:endParaRPr lang="en-US" sz="1400" dirty="0"/>
          </a:p>
          <a:p>
            <a:r>
              <a:rPr lang="en-US" sz="1400" dirty="0"/>
              <a:t>Hundreds of measurements of the </a:t>
            </a:r>
            <a:r>
              <a:rPr lang="en-US" sz="1400" b="1" dirty="0"/>
              <a:t>precompensated fingerprint</a:t>
            </a:r>
            <a:r>
              <a:rPr lang="en-US" sz="1400" dirty="0"/>
              <a:t> press run are on the left.</a:t>
            </a:r>
          </a:p>
          <a:p>
            <a:endParaRPr lang="en-US" sz="1400" dirty="0"/>
          </a:p>
          <a:p>
            <a:r>
              <a:rPr lang="en-US" sz="1400" dirty="0"/>
              <a:t>Corresponding measurements of the reference profile are on the right (CRPC6).</a:t>
            </a:r>
          </a:p>
          <a:p>
            <a:endParaRPr lang="en-US" sz="1400" dirty="0"/>
          </a:p>
          <a:p>
            <a:r>
              <a:rPr lang="en-US" sz="1400" b="1" dirty="0"/>
              <a:t>CURVES</a:t>
            </a:r>
            <a:r>
              <a:rPr lang="en-US" sz="1400" dirty="0"/>
              <a:t> are adjusted to minimize the overall color difference.</a:t>
            </a:r>
          </a:p>
          <a:p>
            <a:br>
              <a:rPr lang="en-US" sz="1400" dirty="0"/>
            </a:br>
            <a:r>
              <a:rPr lang="en-US" sz="1400" dirty="0"/>
              <a:t>OM uses data from </a:t>
            </a:r>
            <a:r>
              <a:rPr lang="en-US" sz="1400" b="1" dirty="0"/>
              <a:t>HUNDREDS OF SAMPLES including grays </a:t>
            </a:r>
            <a:r>
              <a:rPr lang="en-US" sz="1400" dirty="0"/>
              <a:t>to compute curves that minimize the color difference</a:t>
            </a:r>
            <a:br>
              <a:rPr lang="en-US" sz="1400" dirty="0"/>
            </a:br>
            <a:r>
              <a:rPr lang="en-US" sz="1400" dirty="0"/>
              <a:t>between the printing and reference profile.</a:t>
            </a:r>
          </a:p>
          <a:p>
            <a:endParaRPr lang="en-US" sz="1400" dirty="0"/>
          </a:p>
          <a:p>
            <a:r>
              <a:rPr lang="en-US" sz="1400" dirty="0"/>
              <a:t>The next two slides will show this in detail.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b="1" dirty="0"/>
          </a:p>
          <a:p>
            <a:pPr>
              <a:lnSpc>
                <a:spcPct val="150000"/>
              </a:lnSpc>
            </a:pPr>
            <a:endParaRPr lang="en-US" sz="1400" dirty="0"/>
          </a:p>
          <a:p>
            <a:pPr>
              <a:lnSpc>
                <a:spcPct val="150000"/>
              </a:lnSpc>
            </a:pPr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884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TIMING 3 MINUTES</a:t>
            </a:r>
          </a:p>
          <a:p>
            <a:endParaRPr lang="en-US" dirty="0"/>
          </a:p>
          <a:p>
            <a:r>
              <a:rPr lang="en-US" dirty="0"/>
              <a:t>Here is an annotated flow chart showing how the Optimal method works.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OM is an iterative process – </a:t>
            </a:r>
            <a:r>
              <a:rPr lang="en-US" b="1" dirty="0"/>
              <a:t>Software Loop.</a:t>
            </a:r>
            <a:endParaRPr lang="en-US" dirty="0"/>
          </a:p>
          <a:p>
            <a:r>
              <a:rPr lang="en-US" dirty="0"/>
              <a:t>The curve parameters are adjusted in an </a:t>
            </a:r>
            <a:r>
              <a:rPr lang="en-US" b="1" dirty="0"/>
              <a:t>iterative software loop.</a:t>
            </a:r>
            <a:br>
              <a:rPr lang="en-US" b="1" dirty="0"/>
            </a:br>
            <a:r>
              <a:rPr lang="en-US" b="0" dirty="0"/>
              <a:t>These are </a:t>
            </a:r>
            <a:r>
              <a:rPr lang="en-US" b="1" dirty="0"/>
              <a:t>software iterations NOT press runs</a:t>
            </a:r>
            <a:r>
              <a:rPr lang="en-US" b="0" dirty="0"/>
              <a:t>, as you will see animated in the next slide.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1 It begins with an uncalibrated (</a:t>
            </a:r>
            <a:r>
              <a:rPr lang="en-US" b="1" dirty="0"/>
              <a:t>pre-compensated fingerprint</a:t>
            </a:r>
            <a:r>
              <a:rPr lang="en-US" dirty="0"/>
              <a:t>) press run with solids that aim to match the reference profile.</a:t>
            </a:r>
          </a:p>
          <a:p>
            <a:r>
              <a:rPr lang="en-US" dirty="0"/>
              <a:t>2 The process begins with LINEAR curves.</a:t>
            </a:r>
          </a:p>
          <a:p>
            <a:r>
              <a:rPr lang="en-US" dirty="0"/>
              <a:t>3 The reference L a b values are calculated from the input CMYK values.</a:t>
            </a:r>
          </a:p>
          <a:p>
            <a:pPr algn="just"/>
            <a:r>
              <a:rPr lang="en-US" dirty="0"/>
              <a:t>4 The difference ∆E between the printing and Reference.</a:t>
            </a:r>
          </a:p>
          <a:p>
            <a:pPr algn="just"/>
            <a:r>
              <a:rPr lang="en-US" dirty="0"/>
              <a:t>5 Mathematic Optimization adjusts Curves to lower the overall ∆E for ALL samples!</a:t>
            </a:r>
          </a:p>
          <a:p>
            <a:pPr algn="just"/>
            <a:r>
              <a:rPr lang="en-US" dirty="0"/>
              <a:t>6 Repeats until the overall ∆E can’t be reduced any further.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next slide is a demonstration of the curve creation.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291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TIMING 1 MINUTE	` </a:t>
            </a:r>
          </a:p>
          <a:p>
            <a:endParaRPr lang="en-US" dirty="0"/>
          </a:p>
          <a:p>
            <a:r>
              <a:rPr lang="en-US" dirty="0"/>
              <a:t>This is an animation of what the OM is doing in each loop/iteration.</a:t>
            </a:r>
          </a:p>
          <a:p>
            <a:endParaRPr lang="en-US" dirty="0"/>
          </a:p>
          <a:p>
            <a:r>
              <a:rPr lang="en-US" dirty="0"/>
              <a:t>Each new set of curves (each frame) lowers the overall error ∆E between printing and profile. </a:t>
            </a:r>
          </a:p>
          <a:p>
            <a:endParaRPr lang="en-US" dirty="0"/>
          </a:p>
          <a:p>
            <a:r>
              <a:rPr lang="en-US" dirty="0"/>
              <a:t>The process STOPS at the LOWEST / OPTIMAL error. </a:t>
            </a:r>
          </a:p>
          <a:p>
            <a:endParaRPr lang="en-US" dirty="0"/>
          </a:p>
          <a:p>
            <a:r>
              <a:rPr lang="en-US" dirty="0"/>
              <a:t>The overall ∆E between printing and ICC Profile reference cannot be any lower.</a:t>
            </a:r>
          </a:p>
          <a:p>
            <a:endParaRPr lang="en-US" dirty="0"/>
          </a:p>
          <a:p>
            <a:r>
              <a:rPr lang="en-US" dirty="0"/>
              <a:t>This is the closest match this process can get to a reference profile. This took 145 iterations.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852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TIMING 1 MINUTE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As you’ve just seen, the Optimal Method is very different from other calibration techniques.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Please take a minute to read this list of its key properties (allow 20 seconds).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r>
              <a:rPr lang="en-US" dirty="0"/>
              <a:t>The rest of this presentation is about using the Optimal Method in ECG applications.</a:t>
            </a:r>
          </a:p>
          <a:p>
            <a:endParaRPr lang="en-US" dirty="0"/>
          </a:p>
          <a:p>
            <a:r>
              <a:rPr lang="en-US" dirty="0"/>
              <a:t>There are various approaches to implementing ECG, but all of them use color management at some level.</a:t>
            </a:r>
          </a:p>
          <a:p>
            <a:endParaRPr lang="en-US" dirty="0"/>
          </a:p>
          <a:p>
            <a:r>
              <a:rPr lang="en-US" dirty="0"/>
              <a:t>Bill will now discuss a simple technique for calibrating a classic color-managed workflow, and fine-tuning spot colors.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983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7 – ECG Reference Profiles – TIMING 1.5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As Chuck explained, the targeted printing process is described by an ICC printer profile. So, let’s start with that.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Usually, this is a standard profile such as GRACoL or SWOP. There may soon be standard ECG profiles for flexo (nod to Steve). It could also be a profile of your own printing process.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According to the ICC standard, printer profiles may have up to 15 ink channels, but there are practical limitations.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Optimal Method uses a ”forward” tag to transform %-dot values to L*a*b* values.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size of this tag increases exponentially with the number of inks.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 test chart with 1617 samples is commonly used to make a CMYK profile. To achieve the same resolution, a 7/C profile would need over 400,000 samples!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In practice, a 7/C profile might be built from 4,000 samples, which is just 1% of the number required for CMYK-level resolution.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Profiles made from these “sparse” data sets must estimate the missing information. This may reduce their accuracy.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610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8 – Statistically Accurate Calibration – TIMING 1.5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Despite the relative inaccuracy of ECG profiles, color transforms using them are completely repeatable.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Furthermore, we can make a statistically accurate snapshot of the printing process with a well-chosen sample set.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Optimal Method calibrates to this snapshot, rather than to individual samples.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For example, here is a graph of 21 samples with +/- 5% random variation.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 trendline, fitted to these samples using least squares, matches the underlying function (y = x) within +/- 0.1%.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By using an abundance of samples, we can separate the underlying function from the variation.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Optimal Method works like this, except there are multiple dimensions (inks), and the trendlines are tone curves.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is why Optimal Method calibrations are statistically accurate, even with sparse reference profiles and rough measurements. We like to say, “The Optimal Method is robust.”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275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9 – Choosing Samples for Calibration – TIMING 1 MINUTE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Calibration involves printing and measuring a test chart containing color samples.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There are various beliefs about which color samples should be used, as Chuck explained earlier.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recommend a sample set containing a full range of colors you’re likely to print.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Most of these colors are derived from an ICC printer profile, at some stage in design or prepress.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combinations of inks that produce a given color are embedded in the ”reverse” tags of the printer profile.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 set of L*a*b* values (on the left) is transformed to CMYKOGV values (on the right).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call these “realistic” colors.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Optimal curves built using “realistic” color samples will produce the best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44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10 – PressCal Test Chart Tool – TIMING 0.8 MINUTES</a:t>
            </a:r>
          </a:p>
          <a:p>
            <a:endParaRPr lang="en-US" dirty="0"/>
          </a:p>
          <a:p>
            <a:r>
              <a:rPr lang="en-US" dirty="0"/>
              <a:t>We’ve developed a free tool to make ECG test charts containing these “realistic” color samples.</a:t>
            </a:r>
          </a:p>
          <a:p>
            <a:endParaRPr lang="en-US" dirty="0"/>
          </a:p>
          <a:p>
            <a:r>
              <a:rPr lang="en-US" dirty="0"/>
              <a:t>The samples are derived from </a:t>
            </a:r>
            <a:r>
              <a:rPr lang="en-US"/>
              <a:t>the reference </a:t>
            </a:r>
            <a:r>
              <a:rPr lang="en-US" dirty="0"/>
              <a:t>profile, which may have any number of ink channels.</a:t>
            </a:r>
          </a:p>
          <a:p>
            <a:endParaRPr lang="en-US" dirty="0"/>
          </a:p>
          <a:p>
            <a:r>
              <a:rPr lang="en-US" dirty="0"/>
              <a:t>Here is an example test chart, made from a CMYKOGV profile.</a:t>
            </a:r>
          </a:p>
          <a:p>
            <a:endParaRPr lang="en-US" dirty="0"/>
          </a:p>
          <a:p>
            <a:r>
              <a:rPr lang="en-US" dirty="0"/>
              <a:t>There are process and gray ramps at the top of the chart followed by the realistic samples at the bottom.</a:t>
            </a:r>
          </a:p>
          <a:p>
            <a:endParaRPr lang="en-US" dirty="0"/>
          </a:p>
          <a:p>
            <a:r>
              <a:rPr lang="en-US" b="1" dirty="0"/>
              <a:t>[change slide]</a:t>
            </a:r>
          </a:p>
          <a:p>
            <a:endParaRPr lang="en-US" dirty="0"/>
          </a:p>
          <a:p>
            <a:r>
              <a:rPr lang="en-US" dirty="0"/>
              <a:t>Here is a 3-D view of the realistic samples, which are distributed uniformly throughout the color gamut.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647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11 – Making ECG Tone Curves – TIMING 1.5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To make tone curves, print and measure the PressCal test chart.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Open the “Extended Gamut” basic settings file, which is a template for this task.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Enter paths to your reference profile and measurements.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slide, movie is 56 secs long]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Run the curve building tool.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Initial color errors are displayed, followed by curve optimization.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computed curves are displayed in the web browser along with cumulative error distributions, before and after.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residual color errors of the individual samples are displayed.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Curves are saved to the desktop – in this case, tab delimited and ISO 18620.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Here is the contents of the tab-delimited table.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Because we used a full range of realistic color samples, individual ink variations and their interactions are accounted for.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3737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12 – Color Errors Are Reduced – TIMING 0.8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cumulative error distribution is a good indicator of the color match.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In this example, the median color error was reduced from 1.8  to 0.8 ∆E00.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That is a big improvement!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For reference, a freshly profiled ink jet proofing system might have a median error of 0.5 ∆E00.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When compared to other calibration methods, the Optimal Method will always have the lowest residual color error.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9091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13 – Applying Curves – TIMING 0.7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Once curves are computed, the next step is to enter them into your prepress workflow.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PressCal can output curves in many file formats to simplify this task.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Here is a table of 18 supported curve formats.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 need a format that’s not listed, let us know. We will try to add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you’re using a color-managed workflow, PressCal can apply curves to ICC profiles.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So, both conventional and digital presses can be calibrated using our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1135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14 – Spot Color Simulation – TIMING 0.5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main reason for adopting an ECG process is the simulation of spot colors.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Spot colors are replaced by process color mixes, which avoids using spot color inks, and simplifies production.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For this to work, spot colors must lie within the gamut of the ECG process.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process color mixes must then be determined with good accuracy.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Spot color matching is generally more critical than pictorial color.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6355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15 – Adding Spot Color Mixes – TIMING 0.8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test chart tool allows you to add spot color mixes to the calibration chart.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There are various ways to specify the colors, including L*a*b* values, spectral measurements, </a:t>
            </a:r>
            <a:r>
              <a:rPr lang="en-US" dirty="0" err="1"/>
              <a:t>CxF</a:t>
            </a:r>
            <a:r>
              <a:rPr lang="en-US" dirty="0"/>
              <a:t>/X-4, and color book names.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Here is an example using some Pantone colors. Any number of spot colors may be added.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Notice that some of the colors are marked “out-of-gamut”. It may be necessary to handle these as real spot colors, if the color error is too large.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spot colors are appended to the test chart and measured along with the other calibration samples.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145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16 – Color Management May Not Be Accurate – TIMING 1 MINUTE</a:t>
            </a:r>
          </a:p>
          <a:p>
            <a:endParaRPr lang="en-US" dirty="0"/>
          </a:p>
          <a:p>
            <a:r>
              <a:rPr lang="en-US" dirty="0"/>
              <a:t>As mentioned earlier, ECG profiles may be inaccurate when calculating individual colors.</a:t>
            </a:r>
          </a:p>
          <a:p>
            <a:endParaRPr lang="en-US" dirty="0"/>
          </a:p>
          <a:p>
            <a:r>
              <a:rPr lang="en-US" dirty="0"/>
              <a:t>Changes in the printing process may also cause spot colors to be inaccurate, even after calibration.</a:t>
            </a:r>
          </a:p>
          <a:p>
            <a:endParaRPr lang="en-US" dirty="0"/>
          </a:p>
          <a:p>
            <a:r>
              <a:rPr lang="en-US" dirty="0"/>
              <a:t>Brand colors are often the most critical colors in a job.</a:t>
            </a:r>
          </a:p>
          <a:p>
            <a:endParaRPr lang="en-US" dirty="0"/>
          </a:p>
          <a:p>
            <a:r>
              <a:rPr lang="en-US" dirty="0"/>
              <a:t>So, computed color mixes from a reference profile may not meet your customer’s requirements.</a:t>
            </a:r>
          </a:p>
          <a:p>
            <a:endParaRPr lang="en-US" dirty="0"/>
          </a:p>
          <a:p>
            <a:r>
              <a:rPr lang="en-US" b="1" dirty="0"/>
              <a:t>[change slide]</a:t>
            </a:r>
          </a:p>
          <a:p>
            <a:endParaRPr lang="en-US" dirty="0"/>
          </a:p>
          <a:p>
            <a:r>
              <a:rPr lang="en-US" dirty="0"/>
              <a:t>This Is evident from the existence of tools to fine-tune spot colors visually, by printing a range of variations to select from.</a:t>
            </a:r>
          </a:p>
          <a:p>
            <a:endParaRPr lang="en-US" dirty="0"/>
          </a:p>
          <a:p>
            <a:r>
              <a:rPr lang="en-US" dirty="0"/>
              <a:t>While this is a reasonable approach for digital printing, it is impractical for conventional presswork, or when there are many colors to “tweak.”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4838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17 – PressCal Spot Color Tool – TIMING 0.8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So, we developed another tool to fine-tune spot color mixes.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tool compares the spot color measurements from the calibration chart with the target color values.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It then adjusts spot color mixes using the reference profile.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Note, the colors shown here are “realistic”, for compatibility with pictorial content.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Spot color mixes may also be computed using just 3 inks. Two alternate algorithms are provided, one favoring CMY inks and the other favoring non-CMY inks.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8835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Slide 18 – Improved Spot Color Accuracy – TIMING 0.5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Although the initial colors may have been inaccurate, the adjusted colors will be surprisingly close.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[change slide]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is possible because the ICC reference profile tells us how to make fine adjustments from the initial measured color.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tool supports multiple iterations for further improvement, but a single adjustment is usually sufficient.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1176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19 – Tone Curves and Spot Color Mixes – TIMING 1.6 MINUTES</a:t>
            </a:r>
          </a:p>
          <a:p>
            <a:endParaRPr lang="en-US" dirty="0"/>
          </a:p>
          <a:p>
            <a:r>
              <a:rPr lang="en-US" dirty="0"/>
              <a:t>We’ve demonstrated building ECG tone curves with the Optimal Method.</a:t>
            </a:r>
          </a:p>
          <a:p>
            <a:endParaRPr lang="en-US" dirty="0"/>
          </a:p>
          <a:p>
            <a:r>
              <a:rPr lang="en-US" dirty="0"/>
              <a:t>We’ve also demonstrated new tools to generate ECG test charts and fine-tune spot color mixes.</a:t>
            </a:r>
          </a:p>
          <a:p>
            <a:endParaRPr lang="en-US" dirty="0"/>
          </a:p>
          <a:p>
            <a:r>
              <a:rPr lang="en-US" dirty="0"/>
              <a:t>With these tools, you can calibrate your ECG system and build accurate spot color mixes from a single test run!</a:t>
            </a:r>
          </a:p>
          <a:p>
            <a:endParaRPr lang="en-US" dirty="0"/>
          </a:p>
          <a:p>
            <a:r>
              <a:rPr lang="en-US" b="1" dirty="0"/>
              <a:t>[change slide]</a:t>
            </a:r>
          </a:p>
          <a:p>
            <a:endParaRPr lang="en-US" dirty="0"/>
          </a:p>
          <a:p>
            <a:r>
              <a:rPr lang="en-US" dirty="0"/>
              <a:t>PressCal is open source software.</a:t>
            </a:r>
          </a:p>
          <a:p>
            <a:endParaRPr lang="en-US" dirty="0"/>
          </a:p>
          <a:p>
            <a:r>
              <a:rPr lang="en-US" dirty="0"/>
              <a:t>It is licensed under the General Public License, version 3. As the logo says, it is “free as in freedom.”</a:t>
            </a:r>
          </a:p>
          <a:p>
            <a:endParaRPr lang="en-US" dirty="0"/>
          </a:p>
          <a:p>
            <a:r>
              <a:rPr lang="en-US" dirty="0"/>
              <a:t>This means you’re free to modify and distribute it, as you see fit.</a:t>
            </a:r>
          </a:p>
          <a:p>
            <a:endParaRPr lang="en-US" dirty="0"/>
          </a:p>
          <a:p>
            <a:r>
              <a:rPr lang="en-US" dirty="0"/>
              <a:t>There is a document on our web site explaining how to modify PressCal.</a:t>
            </a:r>
          </a:p>
          <a:p>
            <a:endParaRPr lang="en-US" dirty="0"/>
          </a:p>
          <a:p>
            <a:r>
              <a:rPr lang="en-US" b="1" dirty="0"/>
              <a:t>[change slide]</a:t>
            </a:r>
          </a:p>
          <a:p>
            <a:endParaRPr lang="en-US" dirty="0"/>
          </a:p>
          <a:p>
            <a:r>
              <a:rPr lang="en-US" dirty="0"/>
              <a:t>It is also “free as in gratis”. You can download it from our web site and have it working in a few minutes.</a:t>
            </a:r>
          </a:p>
          <a:p>
            <a:endParaRPr lang="en-US" dirty="0"/>
          </a:p>
          <a:p>
            <a:r>
              <a:rPr lang="en-US" b="1" dirty="0"/>
              <a:t>[change slide]</a:t>
            </a:r>
          </a:p>
          <a:p>
            <a:endParaRPr lang="en-US" dirty="0"/>
          </a:p>
          <a:p>
            <a:r>
              <a:rPr lang="en-US" dirty="0"/>
              <a:t>I don’t know about you, but whenever I hear something is free, I think “What’s the catch?”</a:t>
            </a:r>
          </a:p>
          <a:p>
            <a:endParaRPr lang="en-US" dirty="0"/>
          </a:p>
          <a:p>
            <a:r>
              <a:rPr lang="en-US" dirty="0"/>
              <a:t>If you read our article in “Flexo” magazine, you already know the Optimal Method was born from our standards and consulting work.</a:t>
            </a:r>
          </a:p>
          <a:p>
            <a:endParaRPr lang="en-US" dirty="0"/>
          </a:p>
          <a:p>
            <a:r>
              <a:rPr lang="en-US" dirty="0"/>
              <a:t>This work provides the motivation, resources, and ideas for improving our tools.</a:t>
            </a:r>
          </a:p>
          <a:p>
            <a:endParaRPr lang="en-US" dirty="0"/>
          </a:p>
          <a:p>
            <a:r>
              <a:rPr lang="en-US" dirty="0"/>
              <a:t>So, the catch is, “Your consulting business pays for the free software.”</a:t>
            </a:r>
          </a:p>
          <a:p>
            <a:endParaRPr lang="en-US" dirty="0"/>
          </a:p>
          <a:p>
            <a:r>
              <a:rPr lang="en-US" dirty="0"/>
              <a:t>Thank you for your attention.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2979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B672EE-11F7-1342-B54D-EA83A34A545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858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1EDF7-4841-5484-E6E6-73B7E4E21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123" y="2450630"/>
            <a:ext cx="10257692" cy="1422746"/>
          </a:xfrm>
        </p:spPr>
        <p:txBody>
          <a:bodyPr anchor="b">
            <a:normAutofit/>
          </a:bodyPr>
          <a:lstStyle>
            <a:lvl1pPr algn="ctr">
              <a:defRPr sz="5400" b="1" i="0">
                <a:solidFill>
                  <a:srgbClr val="292049"/>
                </a:solidFill>
                <a:latin typeface="Avenir Black" panose="02000503020000020003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122F4-8857-5FAD-28C6-94A7D4E122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6123" y="3965451"/>
            <a:ext cx="10257692" cy="1655762"/>
          </a:xfrm>
        </p:spPr>
        <p:txBody>
          <a:bodyPr/>
          <a:lstStyle>
            <a:lvl1pPr marL="0" indent="0" algn="ctr">
              <a:buNone/>
              <a:defRPr sz="2400">
                <a:latin typeface="Avenir Book" panose="02000503020000020003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3C9EA-DC93-3466-4C7B-EEB81E1AE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FD1AA-657A-9C06-1E94-B3C122AA0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95694-19EE-82FA-828C-EE09F641D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869B34-1F6A-3B80-EB10-5A4811EEBE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369728" y="505446"/>
            <a:ext cx="1495612" cy="18565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C18205C-5489-0C3D-AEA4-A5D95D55A0C6}"/>
              </a:ext>
            </a:extLst>
          </p:cNvPr>
          <p:cNvSpPr/>
          <p:nvPr userDrawn="1"/>
        </p:nvSpPr>
        <p:spPr>
          <a:xfrm>
            <a:off x="-129463" y="6497844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552C26-E60B-D376-291D-C8E592114FD9}"/>
              </a:ext>
            </a:extLst>
          </p:cNvPr>
          <p:cNvSpPr/>
          <p:nvPr userDrawn="1"/>
        </p:nvSpPr>
        <p:spPr>
          <a:xfrm rot="10800000">
            <a:off x="-91109" y="-39320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962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79871-F394-1D5C-D393-D5E576669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44DED-03E5-A78D-AC04-D3328EC69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6BF0F-3460-34F4-39E1-AAEE271F2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1B2D6-9C3A-F994-CE4D-FFD2AC3CD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696BD-5E13-F8B3-F0A2-F52C21EA8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D4C4B3-EEFC-6112-2BA8-D34C6F7B002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58EFAFE-2DAF-27E8-8F38-0C4398BE93AD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D757D9-F3A8-2410-BBA1-B653BEC295B5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043FBA-07D1-6C05-0E29-9F5B290EE4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4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632AD-9587-949C-E6CF-F793772E0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FAE77E-E8A3-3D62-8A44-3E660B71D3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AB6E2-B716-BBE7-6BE0-F5756462E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154C1-00DB-4C93-54C3-603D8DB06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93223-E233-935A-9D3D-FCDA9C5F1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4CE54B3-AFBB-75B0-1C71-06A3AD7D66BA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528CC3-CBD3-A405-F4F9-BF10EE35D580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4EC630-E249-13C8-96BF-907406FCAA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B911B9-33AE-F238-87D7-C4653A4C6C6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149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9241B-8B4F-12E5-C607-2DEE79BA8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7E04-3A1F-CEC2-D34C-DD8616A384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630B40-F34B-61E6-60B7-3122CA70EC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E48ED-F131-4B6E-7598-0D45979E7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1B7F8-E228-EA08-DF7D-54BC374DC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AE1FD-89EB-FB63-40A3-3885FCDDD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B00B09-3881-D2BE-AA49-1AA694AE282E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AF4588B-E047-C97D-A41B-CEA79A1129FA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3E410E9-A725-12C4-579F-5DAE515B8AE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E222DA0-FA08-F434-63A5-916459F8060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6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52BA5-680A-CE21-B7E9-FD0EA8F61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08291-D0A4-D556-499C-E336E0920A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031467-7DB0-55FD-83E6-6B4E017A0B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6453E5-1913-97B5-26F0-2D4F4F244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C96027-AFE1-9844-3F72-5C4C696159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034EED-71EE-F831-42CC-FA1CEF2F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BDEA5F-E7B0-EEE8-9AA3-2168EBF05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6E75D0-F57F-2389-B920-E2037E375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AA7EC1-8D66-A532-E158-CF2BEF889DE0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1B688D-32C1-643D-D110-D47A77CD1E61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24F3763-3C25-688F-4FA1-341B18AC16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F8403F-0F74-6D64-1A57-C23EAFE71B8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817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CEB98-1399-A8DC-9722-951024CE3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5D496-E5EE-B82B-8026-571F8747D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9E68E5-B2C7-3D94-B277-BF63114A3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0B4C2-73B5-1241-B7EE-3D4D52C80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1968BA-4EEC-36E4-64D4-A679D3045C84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E98999-7B46-032E-B87C-8BFB02A196A6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F7268C-A2A9-7552-91C3-B86739F244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D00E20-C618-D549-9F3E-3704F33F1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773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3F9AE1-CB4A-9F20-A42F-4CDA28A78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AFAA75-1601-D5CA-63A1-B2F961E62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C5FD2-440F-49AA-7EC7-2DE63CAEC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38658A-7923-6E0C-0C48-6D4192F8688F}"/>
              </a:ext>
            </a:extLst>
          </p:cNvPr>
          <p:cNvSpPr/>
          <p:nvPr userDrawn="1"/>
        </p:nvSpPr>
        <p:spPr>
          <a:xfrm>
            <a:off x="-129463" y="6650243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7486BF"/>
              </a:gs>
              <a:gs pos="34000">
                <a:srgbClr val="7486BF"/>
              </a:gs>
              <a:gs pos="94000">
                <a:srgbClr val="7486BF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94DAA9-BAEE-A88E-DE29-6E87A33DADA2}"/>
              </a:ext>
            </a:extLst>
          </p:cNvPr>
          <p:cNvSpPr/>
          <p:nvPr userDrawn="1"/>
        </p:nvSpPr>
        <p:spPr>
          <a:xfrm rot="10800000">
            <a:off x="-91109" y="-179996"/>
            <a:ext cx="12374217" cy="447262"/>
          </a:xfrm>
          <a:prstGeom prst="rect">
            <a:avLst/>
          </a:prstGeom>
          <a:gradFill flip="none" rotWithShape="1">
            <a:gsLst>
              <a:gs pos="5000">
                <a:srgbClr val="E09B53"/>
              </a:gs>
              <a:gs pos="78000">
                <a:srgbClr val="E09B53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A3D98C-3EDD-36FD-69F6-FE5ED2EE62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18547"/>
          <a:stretch/>
        </p:blipFill>
        <p:spPr>
          <a:xfrm>
            <a:off x="91617" y="5969928"/>
            <a:ext cx="746583" cy="7548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7DA20C-8D04-CA67-F11A-24AC4EFC292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81061" b="-3570"/>
          <a:stretch/>
        </p:blipFill>
        <p:spPr>
          <a:xfrm>
            <a:off x="10783554" y="6361676"/>
            <a:ext cx="1306741" cy="3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404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7FC816-ED3D-CCAC-53D4-01C670AD7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563ED-0A8C-2855-8A13-E5E861B89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504A4-5C70-9536-1679-971B2CF63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7508F-F2DD-7E4D-8277-76D51D183A03}" type="datetimeFigureOut">
              <a:rPr lang="en-US" smtClean="0"/>
              <a:t>4/14/23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34975-F41C-8EC5-58C2-B0B4269099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0E0B8-7177-24AB-B9BB-AAE2729F6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F11B7-B481-C942-802B-42C58B5667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664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rgbClr val="292049"/>
          </a:solidFill>
          <a:latin typeface="Avenir Black" panose="02000503020000020003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rgbClr val="DE804C"/>
          </a:solidFill>
          <a:latin typeface="Avenir Book" panose="02000503020000020003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rgbClr val="DE804C"/>
          </a:solidFill>
          <a:latin typeface="Avenir Book" panose="02000503020000020003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DE804C"/>
          </a:solidFill>
          <a:latin typeface="Avenir Book" panose="02000503020000020003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DE804C"/>
          </a:solidFill>
          <a:latin typeface="Avenir Book" panose="02000503020000020003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DE804C"/>
          </a:solidFill>
          <a:latin typeface="Avenir Book" panose="0200050302000002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29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emf"/><Relationship Id="rId4" Type="http://schemas.openxmlformats.org/officeDocument/2006/relationships/image" Target="../media/image26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csponte@bgsu.edu?subject=FTA%20Presentation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timalmethod.org/" TargetMode="External"/><Relationship Id="rId4" Type="http://schemas.openxmlformats.org/officeDocument/2006/relationships/hyperlink" Target="mailto:wbirkett@doplganger.com?subject=FTA%20Present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2660C-0B0A-F47F-F11C-1317E1611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Optimal Method for</a:t>
            </a:r>
            <a:br>
              <a:rPr lang="en-US" dirty="0"/>
            </a:br>
            <a:r>
              <a:rPr lang="en-US" dirty="0"/>
              <a:t>ECG Printing Applications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75826F-327C-2448-8EDA-53791FE4B0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3965451"/>
            <a:ext cx="10796954" cy="1655762"/>
          </a:xfrm>
        </p:spPr>
        <p:txBody>
          <a:bodyPr anchor="ctr">
            <a:normAutofit/>
          </a:bodyPr>
          <a:lstStyle/>
          <a:p>
            <a:r>
              <a:rPr lang="en-US" sz="3200" spc="-50" dirty="0">
                <a:latin typeface="Avenir Medium" panose="02000503020000020003" pitchFamily="2" charset="0"/>
              </a:rPr>
              <a:t>Charles Spontelli – Bowling Green State University</a:t>
            </a:r>
          </a:p>
          <a:p>
            <a:r>
              <a:rPr lang="en-US" sz="3200" spc="-50" dirty="0">
                <a:latin typeface="Avenir Medium" panose="02000503020000020003" pitchFamily="2" charset="0"/>
              </a:rPr>
              <a:t>William B. Birkett – Doppelganger, LLC</a:t>
            </a:r>
          </a:p>
        </p:txBody>
      </p:sp>
    </p:spTree>
    <p:extLst>
      <p:ext uri="{BB962C8B-B14F-4D97-AF65-F5344CB8AC3E}">
        <p14:creationId xmlns:p14="http://schemas.microsoft.com/office/powerpoint/2010/main" val="1350286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BE90C-5AEE-474D-84D8-46376FAFB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Calibration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E8A25E-3F8A-4488-E0FF-546F849023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venir Medium" panose="02000503020000020003" pitchFamily="2" charset="0"/>
              </a:rPr>
              <a:t>TVI/SCTV</a:t>
            </a: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</a:rPr>
              <a:t>Use </a:t>
            </a:r>
            <a:r>
              <a:rPr lang="en-US" sz="2800" b="1" dirty="0"/>
              <a:t>Curves</a:t>
            </a:r>
            <a:r>
              <a:rPr lang="en-US" dirty="0"/>
              <a:t> </a:t>
            </a:r>
            <a:r>
              <a:rPr lang="en-US" dirty="0">
                <a:solidFill>
                  <a:schemeClr val="accent1"/>
                </a:solidFill>
              </a:rPr>
              <a:t>to match prescribed tonality of process colors</a:t>
            </a:r>
          </a:p>
          <a:p>
            <a:r>
              <a:rPr lang="en-US" dirty="0">
                <a:solidFill>
                  <a:schemeClr val="tx1"/>
                </a:solidFill>
                <a:latin typeface="Avenir Medium" panose="02000503020000020003" pitchFamily="2" charset="0"/>
              </a:rPr>
              <a:t>Near Neutral</a:t>
            </a: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</a:rPr>
              <a:t>Use </a:t>
            </a:r>
            <a:r>
              <a:rPr lang="en-US" sz="2800" b="1" dirty="0"/>
              <a:t>Curves</a:t>
            </a:r>
            <a:r>
              <a:rPr lang="en-US" dirty="0"/>
              <a:t> </a:t>
            </a:r>
            <a:r>
              <a:rPr lang="en-US" dirty="0">
                <a:solidFill>
                  <a:schemeClr val="accent1"/>
                </a:solidFill>
              </a:rPr>
              <a:t>to match prescribed gray balance and tonality</a:t>
            </a:r>
          </a:p>
          <a:p>
            <a:r>
              <a:rPr lang="en-US" dirty="0">
                <a:solidFill>
                  <a:schemeClr val="tx1"/>
                </a:solidFill>
                <a:latin typeface="Avenir Medium" panose="02000503020000020003" pitchFamily="2" charset="0"/>
              </a:rPr>
              <a:t>Color Management</a:t>
            </a:r>
          </a:p>
          <a:p>
            <a:pPr lvl="1"/>
            <a:r>
              <a:rPr lang="en-US" dirty="0">
                <a:solidFill>
                  <a:schemeClr val="accent1"/>
                </a:solidFill>
              </a:rPr>
              <a:t>Use </a:t>
            </a:r>
            <a:r>
              <a:rPr lang="en-US" sz="2800" b="1" dirty="0"/>
              <a:t>Color Management</a:t>
            </a:r>
            <a:r>
              <a:rPr lang="en-US" b="1" dirty="0"/>
              <a:t> </a:t>
            </a:r>
            <a:r>
              <a:rPr lang="en-US" dirty="0">
                <a:solidFill>
                  <a:schemeClr val="accent1"/>
                </a:solidFill>
              </a:rPr>
              <a:t>to match an </a:t>
            </a:r>
            <a:r>
              <a:rPr lang="en-US" sz="2800" b="1" dirty="0">
                <a:solidFill>
                  <a:srgbClr val="9C2C2E"/>
                </a:solidFill>
              </a:rPr>
              <a:t>ICC Profile</a:t>
            </a:r>
          </a:p>
          <a:p>
            <a:r>
              <a:rPr lang="en-US" dirty="0">
                <a:solidFill>
                  <a:schemeClr val="tx1"/>
                </a:solidFill>
                <a:latin typeface="Avenir Medium" panose="02000503020000020003" pitchFamily="2" charset="0"/>
              </a:rPr>
              <a:t>Optimal Method</a:t>
            </a:r>
          </a:p>
          <a:p>
            <a:pPr lvl="1"/>
            <a:r>
              <a:rPr lang="en-US" dirty="0">
                <a:solidFill>
                  <a:schemeClr val="accent1"/>
                </a:solidFill>
              </a:rPr>
              <a:t>Use </a:t>
            </a:r>
            <a:r>
              <a:rPr lang="en-US" sz="2800" b="1" dirty="0"/>
              <a:t>Curves</a:t>
            </a:r>
            <a:r>
              <a:rPr lang="en-US" dirty="0"/>
              <a:t> </a:t>
            </a:r>
            <a:r>
              <a:rPr lang="en-US" dirty="0">
                <a:solidFill>
                  <a:schemeClr val="accent1"/>
                </a:solidFill>
              </a:rPr>
              <a:t>to match an </a:t>
            </a:r>
            <a:r>
              <a:rPr lang="en-US" sz="2800" b="1" dirty="0">
                <a:solidFill>
                  <a:srgbClr val="9C2C2E"/>
                </a:solidFill>
              </a:rPr>
              <a:t>ICC Profile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96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C6BDA-9C34-FE4F-B133-3D4683E44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 Works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848ADD-C12E-1E8C-C8E0-BBFC8E579F24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987782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2">
                  <a:lumMod val="25000"/>
                </a:schemeClr>
              </a:buClr>
            </a:pPr>
            <a:r>
              <a:rPr lang="en-US" dirty="0">
                <a:solidFill>
                  <a:schemeClr val="accent1"/>
                </a:solidFill>
              </a:rPr>
              <a:t>Reduce overall </a:t>
            </a:r>
            <a:r>
              <a:rPr lang="en-US" sz="5000" b="1" dirty="0"/>
              <a:t>color difference (∆E) </a:t>
            </a:r>
            <a:br>
              <a:rPr lang="en-US" dirty="0"/>
            </a:br>
            <a:r>
              <a:rPr lang="en-US" dirty="0">
                <a:solidFill>
                  <a:schemeClr val="accent1"/>
                </a:solidFill>
              </a:rPr>
              <a:t>between</a:t>
            </a: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printing</a:t>
            </a:r>
            <a:r>
              <a:rPr lang="en-US" dirty="0"/>
              <a:t> </a:t>
            </a:r>
            <a:r>
              <a:rPr lang="en-US" dirty="0">
                <a:solidFill>
                  <a:schemeClr val="accent1"/>
                </a:solidFill>
              </a:rPr>
              <a:t>and an </a:t>
            </a:r>
            <a:r>
              <a:rPr lang="en-US" sz="5400" b="1" dirty="0">
                <a:solidFill>
                  <a:srgbClr val="9C2C2E"/>
                </a:solidFill>
              </a:rPr>
              <a:t>ICC Profile</a:t>
            </a:r>
          </a:p>
        </p:txBody>
      </p:sp>
      <p:sp>
        <p:nvSpPr>
          <p:cNvPr id="15" name="Left-Right Arrow 14">
            <a:extLst>
              <a:ext uri="{FF2B5EF4-FFF2-40B4-BE49-F238E27FC236}">
                <a16:creationId xmlns:a16="http://schemas.microsoft.com/office/drawing/2014/main" id="{5A304A3A-ABBE-7029-CE6F-49FECAC7B96F}"/>
              </a:ext>
            </a:extLst>
          </p:cNvPr>
          <p:cNvSpPr/>
          <p:nvPr/>
        </p:nvSpPr>
        <p:spPr>
          <a:xfrm>
            <a:off x="4266743" y="4875596"/>
            <a:ext cx="3261583" cy="226377"/>
          </a:xfrm>
          <a:prstGeom prst="leftRightArrow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B4B-E624-4B77-0275-CBE9786ED3E1}"/>
              </a:ext>
            </a:extLst>
          </p:cNvPr>
          <p:cNvSpPr/>
          <p:nvPr/>
        </p:nvSpPr>
        <p:spPr>
          <a:xfrm>
            <a:off x="4266743" y="5101973"/>
            <a:ext cx="326158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Reduce Color Difference</a:t>
            </a:r>
          </a:p>
          <a:p>
            <a:pPr algn="ctr"/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∆E</a:t>
            </a:r>
            <a:r>
              <a:rPr lang="en-US" sz="2000" baseline="-25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00</a:t>
            </a:r>
            <a:endParaRPr lang="en-US" baseline="-250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ED7B077-C6A1-A94E-770C-EB4C18C24B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79043" y="3624263"/>
            <a:ext cx="3187700" cy="25527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CBAF815-F639-57A2-55EC-4BA8BD8110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528326" y="3624263"/>
            <a:ext cx="3187700" cy="25527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388EF28-F4DE-7AD7-BBA5-E8DD648C5EAD}"/>
              </a:ext>
            </a:extLst>
          </p:cNvPr>
          <p:cNvSpPr/>
          <p:nvPr/>
        </p:nvSpPr>
        <p:spPr>
          <a:xfrm>
            <a:off x="1601061" y="5451724"/>
            <a:ext cx="21436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Print</a:t>
            </a:r>
          </a:p>
          <a:p>
            <a:pPr algn="ctr"/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Measurements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A7323A-763B-519B-DAE3-0749303F5F6C}"/>
              </a:ext>
            </a:extLst>
          </p:cNvPr>
          <p:cNvSpPr/>
          <p:nvPr/>
        </p:nvSpPr>
        <p:spPr>
          <a:xfrm>
            <a:off x="8651791" y="5451724"/>
            <a:ext cx="9235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ICC</a:t>
            </a:r>
            <a:b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</a:br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Profile</a:t>
            </a:r>
          </a:p>
        </p:txBody>
      </p:sp>
    </p:spTree>
    <p:extLst>
      <p:ext uri="{BB962C8B-B14F-4D97-AF65-F5344CB8AC3E}">
        <p14:creationId xmlns:p14="http://schemas.microsoft.com/office/powerpoint/2010/main" val="2103021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C45C4-FF9B-AACC-6B48-75856FF38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 Works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7F5C8DB-1B21-FFCB-4549-846B87F0C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64" y="1825625"/>
            <a:ext cx="2313442" cy="435133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Clr>
                <a:schemeClr val="bg2">
                  <a:lumMod val="25000"/>
                </a:schemeClr>
              </a:buClr>
            </a:pPr>
            <a:r>
              <a:rPr lang="en-US" sz="2800" dirty="0">
                <a:solidFill>
                  <a:schemeClr val="accent1"/>
                </a:solidFill>
              </a:rPr>
              <a:t>Iterative </a:t>
            </a:r>
            <a:r>
              <a:rPr lang="en-US" sz="2800" dirty="0"/>
              <a:t>software loop</a:t>
            </a:r>
          </a:p>
          <a:p>
            <a:pPr>
              <a:buClr>
                <a:schemeClr val="bg2">
                  <a:lumMod val="25000"/>
                </a:schemeClr>
              </a:buClr>
            </a:pPr>
            <a:r>
              <a:rPr lang="en-US" sz="2800" dirty="0">
                <a:solidFill>
                  <a:srgbClr val="C00000"/>
                </a:solidFill>
                <a:latin typeface="Avenir Medium" panose="02000503020000020003" pitchFamily="2" charset="0"/>
              </a:rPr>
              <a:t>Stops</a:t>
            </a:r>
            <a:r>
              <a:rPr lang="en-US" sz="2800" dirty="0">
                <a:solidFill>
                  <a:schemeClr val="accent1"/>
                </a:solidFill>
              </a:rPr>
              <a:t> when the </a:t>
            </a:r>
            <a:r>
              <a:rPr lang="en-US" sz="2800" dirty="0"/>
              <a:t>overall color error (∆E) </a:t>
            </a:r>
            <a:r>
              <a:rPr lang="en-US" sz="2800" dirty="0">
                <a:solidFill>
                  <a:schemeClr val="accent1"/>
                </a:solidFill>
              </a:rPr>
              <a:t>can’t be reduced any further </a:t>
            </a:r>
            <a:r>
              <a:rPr lang="en-US" sz="2800" dirty="0"/>
              <a:t>(Optimal)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3BC440-F1B6-DE26-E533-9DF096BAD625}"/>
              </a:ext>
            </a:extLst>
          </p:cNvPr>
          <p:cNvPicPr>
            <a:picLocks/>
          </p:cNvPicPr>
          <p:nvPr/>
        </p:nvPicPr>
        <p:blipFill rotWithShape="1">
          <a:blip r:embed="rId3"/>
          <a:srcRect l="13126" t="4012" r="7012" b="32836"/>
          <a:stretch/>
        </p:blipFill>
        <p:spPr>
          <a:xfrm>
            <a:off x="5416430" y="1514913"/>
            <a:ext cx="4345036" cy="5081665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9A348B8-508E-A782-4C90-4293CB4B2D87}"/>
              </a:ext>
            </a:extLst>
          </p:cNvPr>
          <p:cNvCxnSpPr>
            <a:cxnSpLocks/>
            <a:stCxn id="8" idx="3"/>
          </p:cNvCxnSpPr>
          <p:nvPr/>
        </p:nvCxnSpPr>
        <p:spPr>
          <a:xfrm flipV="1">
            <a:off x="5524542" y="2969005"/>
            <a:ext cx="2848680" cy="586004"/>
          </a:xfrm>
          <a:prstGeom prst="straightConnector1">
            <a:avLst/>
          </a:prstGeom>
          <a:ln w="127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A64D753-B60E-54D6-8AA2-B13B2A1B835A}"/>
              </a:ext>
            </a:extLst>
          </p:cNvPr>
          <p:cNvCxnSpPr>
            <a:cxnSpLocks/>
            <a:stCxn id="11" idx="3"/>
          </p:cNvCxnSpPr>
          <p:nvPr/>
        </p:nvCxnSpPr>
        <p:spPr>
          <a:xfrm flipV="1">
            <a:off x="5524542" y="2138183"/>
            <a:ext cx="1076660" cy="96002"/>
          </a:xfrm>
          <a:prstGeom prst="straightConnector1">
            <a:avLst/>
          </a:prstGeom>
          <a:ln w="127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F01101A-5373-DC21-D3C3-5B0C8EB3892A}"/>
              </a:ext>
            </a:extLst>
          </p:cNvPr>
          <p:cNvCxnSpPr>
            <a:cxnSpLocks/>
            <a:stCxn id="14" idx="3"/>
          </p:cNvCxnSpPr>
          <p:nvPr/>
        </p:nvCxnSpPr>
        <p:spPr>
          <a:xfrm flipV="1">
            <a:off x="5524542" y="4274488"/>
            <a:ext cx="2935580" cy="436191"/>
          </a:xfrm>
          <a:prstGeom prst="straightConnector1">
            <a:avLst/>
          </a:prstGeom>
          <a:ln w="127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5F37AFC-1BDD-227D-4377-2D9881B46116}"/>
              </a:ext>
            </a:extLst>
          </p:cNvPr>
          <p:cNvCxnSpPr>
            <a:cxnSpLocks/>
            <a:stCxn id="17" idx="3"/>
          </p:cNvCxnSpPr>
          <p:nvPr/>
        </p:nvCxnSpPr>
        <p:spPr>
          <a:xfrm flipV="1">
            <a:off x="5524542" y="5238893"/>
            <a:ext cx="1578259" cy="614786"/>
          </a:xfrm>
          <a:prstGeom prst="straightConnector1">
            <a:avLst/>
          </a:prstGeom>
          <a:ln w="127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E38BA4F-15C2-9AED-9EDD-A2F051248568}"/>
              </a:ext>
            </a:extLst>
          </p:cNvPr>
          <p:cNvCxnSpPr>
            <a:cxnSpLocks/>
            <a:stCxn id="20" idx="1"/>
          </p:cNvCxnSpPr>
          <p:nvPr/>
        </p:nvCxnSpPr>
        <p:spPr>
          <a:xfrm flipH="1">
            <a:off x="8675399" y="5129784"/>
            <a:ext cx="517549" cy="551739"/>
          </a:xfrm>
          <a:prstGeom prst="straightConnector1">
            <a:avLst/>
          </a:prstGeom>
          <a:ln w="127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87F3488-B4D6-7B0C-0A3D-9D99BFE65A45}"/>
              </a:ext>
            </a:extLst>
          </p:cNvPr>
          <p:cNvSpPr txBox="1"/>
          <p:nvPr/>
        </p:nvSpPr>
        <p:spPr>
          <a:xfrm>
            <a:off x="3058714" y="1643986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B2FFF4F-B8A1-C4B4-809F-2FDEB1126C68}"/>
              </a:ext>
            </a:extLst>
          </p:cNvPr>
          <p:cNvSpPr txBox="1"/>
          <p:nvPr/>
        </p:nvSpPr>
        <p:spPr>
          <a:xfrm>
            <a:off x="3058714" y="3109260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5D5F16-1F2A-9F1F-14AA-F9F7595037EE}"/>
              </a:ext>
            </a:extLst>
          </p:cNvPr>
          <p:cNvSpPr txBox="1"/>
          <p:nvPr/>
        </p:nvSpPr>
        <p:spPr>
          <a:xfrm>
            <a:off x="3037069" y="4282407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3A4FF85-2945-9E55-36AE-ED99487C2F17}"/>
              </a:ext>
            </a:extLst>
          </p:cNvPr>
          <p:cNvSpPr txBox="1"/>
          <p:nvPr/>
        </p:nvSpPr>
        <p:spPr>
          <a:xfrm>
            <a:off x="3013610" y="5455554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573DEB5-6541-D7A2-CDFC-77227CB80101}"/>
              </a:ext>
            </a:extLst>
          </p:cNvPr>
          <p:cNvSpPr txBox="1"/>
          <p:nvPr/>
        </p:nvSpPr>
        <p:spPr>
          <a:xfrm>
            <a:off x="11320117" y="4547458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5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3A48BAD-1234-A965-8781-BDFEB253A767}"/>
              </a:ext>
            </a:extLst>
          </p:cNvPr>
          <p:cNvSpPr txBox="1"/>
          <p:nvPr/>
        </p:nvSpPr>
        <p:spPr>
          <a:xfrm>
            <a:off x="11334064" y="3555573"/>
            <a:ext cx="34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6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83A84AB3-78FA-BF42-9705-534E08A94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1202" y="1149799"/>
            <a:ext cx="1375856" cy="14540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73A2EA5-A183-1C34-5377-223D53BF74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01895" y="2633338"/>
            <a:ext cx="593441" cy="6985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FB87719-39A6-9A01-D8BE-0C6C50BE474A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1700784"/>
            <a:ext cx="2119746" cy="1066801"/>
          </a:xfrm>
          <a:prstGeom prst="rect">
            <a:avLst/>
          </a:prstGeom>
          <a:solidFill>
            <a:schemeClr val="bg1"/>
          </a:solidFill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>
                <a:solidFill>
                  <a:srgbClr val="9C2C2E"/>
                </a:solidFill>
              </a:rPr>
              <a:t>Print a test chart </a:t>
            </a:r>
            <a:r>
              <a:rPr lang="en-US" sz="1400" dirty="0"/>
              <a:t>with standard inks and color gamut.</a:t>
            </a:r>
            <a:br>
              <a:rPr lang="en-US" sz="1400" dirty="0"/>
            </a:br>
            <a:r>
              <a:rPr lang="en-US" sz="1400" dirty="0">
                <a:solidFill>
                  <a:srgbClr val="9C2C2E"/>
                </a:solidFill>
              </a:rPr>
              <a:t>Measure the samples.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A9DF2D-21EB-EF3C-5E08-113C1BDFBF6C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3163824"/>
            <a:ext cx="2119746" cy="782370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Begin with </a:t>
            </a:r>
            <a:br>
              <a:rPr lang="en-US" sz="1400" dirty="0"/>
            </a:br>
            <a:r>
              <a:rPr lang="en-US" sz="1400" dirty="0">
                <a:solidFill>
                  <a:srgbClr val="9C2C2E"/>
                </a:solidFill>
              </a:rPr>
              <a:t>Linear Curves </a:t>
            </a:r>
            <a:br>
              <a:rPr lang="en-US" sz="1400" dirty="0"/>
            </a:br>
            <a:r>
              <a:rPr lang="en-US" sz="1400" dirty="0"/>
              <a:t>(identity function).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C37410-A70E-0E86-948F-700C2AA40F4C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4334256"/>
            <a:ext cx="2119746" cy="752846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Calculate reference </a:t>
            </a:r>
            <a:r>
              <a:rPr lang="en-US" sz="1400" dirty="0">
                <a:solidFill>
                  <a:srgbClr val="9C2C2E"/>
                </a:solidFill>
              </a:rPr>
              <a:t>L*a*b* </a:t>
            </a:r>
            <a:r>
              <a:rPr lang="en-US" sz="1400" dirty="0"/>
              <a:t>values using the </a:t>
            </a:r>
            <a:r>
              <a:rPr lang="en-US" sz="1400" dirty="0">
                <a:solidFill>
                  <a:srgbClr val="9C2C2E"/>
                </a:solidFill>
              </a:rPr>
              <a:t>reference profile.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6E1CFD-2105-F76A-D82E-B845F1FD2958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5477256"/>
            <a:ext cx="2119746" cy="752846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Calculate the </a:t>
            </a:r>
            <a:r>
              <a:rPr lang="en-US" sz="1400" dirty="0">
                <a:solidFill>
                  <a:srgbClr val="9C2C2E"/>
                </a:solidFill>
              </a:rPr>
              <a:t>color error (∆E)</a:t>
            </a:r>
            <a:r>
              <a:rPr lang="en-US" sz="1400" dirty="0"/>
              <a:t> for each selected sample.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5ADEC61-D805-DDBB-7306-C0C483C4E155}"/>
              </a:ext>
            </a:extLst>
          </p:cNvPr>
          <p:cNvSpPr txBox="1">
            <a:spLocks noChangeAspect="1"/>
          </p:cNvSpPr>
          <p:nvPr/>
        </p:nvSpPr>
        <p:spPr>
          <a:xfrm>
            <a:off x="9192948" y="4636008"/>
            <a:ext cx="2116566" cy="987552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Adjust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rgbClr val="9C2C2E"/>
                </a:solidFill>
              </a:rPr>
              <a:t>curve parameters </a:t>
            </a:r>
            <a:r>
              <a:rPr lang="en-US" sz="1400" dirty="0">
                <a:solidFill>
                  <a:schemeClr val="tx1"/>
                </a:solidFill>
              </a:rPr>
              <a:t>to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reduce </a:t>
            </a:r>
            <a:r>
              <a:rPr lang="en-US" sz="1400" dirty="0">
                <a:solidFill>
                  <a:srgbClr val="9C2C2E"/>
                </a:solidFill>
              </a:rPr>
              <a:t>overall color error </a:t>
            </a:r>
            <a:r>
              <a:rPr lang="en-US" sz="1400" dirty="0"/>
              <a:t>of selected samples.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16FBB-2E8B-241D-258A-F8D231CB24F3}"/>
              </a:ext>
            </a:extLst>
          </p:cNvPr>
          <p:cNvSpPr txBox="1">
            <a:spLocks noChangeAspect="1"/>
          </p:cNvSpPr>
          <p:nvPr/>
        </p:nvSpPr>
        <p:spPr>
          <a:xfrm>
            <a:off x="9192948" y="3630168"/>
            <a:ext cx="2121408" cy="753438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rmAutofit/>
          </a:bodyPr>
          <a:lstStyle/>
          <a:p>
            <a:r>
              <a:rPr lang="en-US" sz="1400" dirty="0">
                <a:solidFill>
                  <a:srgbClr val="9C2C2E"/>
                </a:solidFill>
              </a:rPr>
              <a:t>Repeat</a:t>
            </a:r>
            <a:r>
              <a:rPr lang="en-US" sz="1400" dirty="0">
                <a:solidFill>
                  <a:srgbClr val="FF42F8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until overall color error (∆E) can’t be reduced any further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BABD5E0-D7FE-061C-8461-C4E95B485282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1700784"/>
            <a:ext cx="2119746" cy="1066801"/>
          </a:xfrm>
          <a:prstGeom prst="rect">
            <a:avLst/>
          </a:prstGeom>
          <a:solidFill>
            <a:schemeClr val="bg1"/>
          </a:solidFill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>
                <a:solidFill>
                  <a:srgbClr val="9C2C2E"/>
                </a:solidFill>
              </a:rPr>
              <a:t>Print a test chart </a:t>
            </a:r>
            <a:r>
              <a:rPr lang="en-US" sz="1400" dirty="0"/>
              <a:t>with standard inks and color gamut.</a:t>
            </a:r>
            <a:br>
              <a:rPr lang="en-US" sz="1400" dirty="0"/>
            </a:br>
            <a:r>
              <a:rPr lang="en-US" sz="1400" dirty="0">
                <a:solidFill>
                  <a:srgbClr val="9C2C2E"/>
                </a:solidFill>
              </a:rPr>
              <a:t>Measure the samples.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7DEA383-B648-C5F8-DCB9-CF49A372065E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3163824"/>
            <a:ext cx="2119746" cy="782370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Begin with </a:t>
            </a:r>
            <a:br>
              <a:rPr lang="en-US" sz="1400" dirty="0"/>
            </a:br>
            <a:r>
              <a:rPr lang="en-US" sz="1400" dirty="0">
                <a:solidFill>
                  <a:srgbClr val="9C2C2E"/>
                </a:solidFill>
              </a:rPr>
              <a:t>Linear Curves </a:t>
            </a:r>
            <a:br>
              <a:rPr lang="en-US" sz="1400" dirty="0"/>
            </a:br>
            <a:r>
              <a:rPr lang="en-US" sz="1400" dirty="0"/>
              <a:t>(identity function).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EE61623-B132-6EAC-2115-93DA29304632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4334256"/>
            <a:ext cx="2119746" cy="752846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Calculate reference </a:t>
            </a:r>
            <a:r>
              <a:rPr lang="en-US" sz="1400" dirty="0">
                <a:solidFill>
                  <a:srgbClr val="9C2C2E"/>
                </a:solidFill>
              </a:rPr>
              <a:t>L*a*b* </a:t>
            </a:r>
            <a:r>
              <a:rPr lang="en-US" sz="1400" dirty="0"/>
              <a:t>values using the </a:t>
            </a:r>
            <a:r>
              <a:rPr lang="en-US" sz="1400" dirty="0">
                <a:solidFill>
                  <a:srgbClr val="9C2C2E"/>
                </a:solidFill>
              </a:rPr>
              <a:t>reference profile.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6AEB382-E055-EEC7-E2D8-D21142169D22}"/>
              </a:ext>
            </a:extLst>
          </p:cNvPr>
          <p:cNvSpPr txBox="1">
            <a:spLocks noChangeAspect="1"/>
          </p:cNvSpPr>
          <p:nvPr/>
        </p:nvSpPr>
        <p:spPr>
          <a:xfrm>
            <a:off x="3404796" y="5477256"/>
            <a:ext cx="2119746" cy="752846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sz="1400" dirty="0"/>
              <a:t>Calculate the </a:t>
            </a:r>
            <a:r>
              <a:rPr lang="en-US" sz="1400" dirty="0">
                <a:solidFill>
                  <a:srgbClr val="9C2C2E"/>
                </a:solidFill>
              </a:rPr>
              <a:t>color error (∆E)</a:t>
            </a:r>
            <a:r>
              <a:rPr lang="en-US" sz="1400" dirty="0"/>
              <a:t> for each selected sample.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B93B65B-0521-4682-798A-10FD858BC9A3}"/>
              </a:ext>
            </a:extLst>
          </p:cNvPr>
          <p:cNvSpPr txBox="1">
            <a:spLocks noChangeAspect="1"/>
          </p:cNvSpPr>
          <p:nvPr/>
        </p:nvSpPr>
        <p:spPr>
          <a:xfrm>
            <a:off x="9192948" y="3630168"/>
            <a:ext cx="2121408" cy="753438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rmAutofit/>
          </a:bodyPr>
          <a:lstStyle/>
          <a:p>
            <a:r>
              <a:rPr lang="en-US" sz="1400" dirty="0">
                <a:solidFill>
                  <a:srgbClr val="9C2C2E"/>
                </a:solidFill>
              </a:rPr>
              <a:t>Repeat</a:t>
            </a:r>
            <a:r>
              <a:rPr lang="en-US" sz="1400" dirty="0">
                <a:solidFill>
                  <a:srgbClr val="FF42F8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until overall color error (∆E) can’t be reduced any further.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E7B5081-B55A-DEAE-4C3E-46E666936769}"/>
              </a:ext>
            </a:extLst>
          </p:cNvPr>
          <p:cNvSpPr txBox="1">
            <a:spLocks noChangeAspect="1"/>
          </p:cNvSpPr>
          <p:nvPr/>
        </p:nvSpPr>
        <p:spPr>
          <a:xfrm>
            <a:off x="9192948" y="4636008"/>
            <a:ext cx="2116566" cy="987552"/>
          </a:xfrm>
          <a:prstGeom prst="rect">
            <a:avLst/>
          </a:prstGeom>
          <a:ln>
            <a:solidFill>
              <a:srgbClr val="094C7C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Adjust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rgbClr val="9C2C2E"/>
                </a:solidFill>
              </a:rPr>
              <a:t>curve parameters </a:t>
            </a:r>
            <a:r>
              <a:rPr lang="en-US" sz="1400" dirty="0">
                <a:solidFill>
                  <a:schemeClr val="tx1"/>
                </a:solidFill>
              </a:rPr>
              <a:t>to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reduce </a:t>
            </a:r>
            <a:r>
              <a:rPr lang="en-US" sz="1400" dirty="0">
                <a:solidFill>
                  <a:srgbClr val="9C2C2E"/>
                </a:solidFill>
              </a:rPr>
              <a:t>overall color error </a:t>
            </a:r>
            <a:r>
              <a:rPr lang="en-US" sz="1400" dirty="0"/>
              <a:t>of selected samples.</a:t>
            </a:r>
          </a:p>
        </p:txBody>
      </p:sp>
    </p:spTree>
    <p:extLst>
      <p:ext uri="{BB962C8B-B14F-4D97-AF65-F5344CB8AC3E}">
        <p14:creationId xmlns:p14="http://schemas.microsoft.com/office/powerpoint/2010/main" val="3379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0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" fill="hold"/>
                                        <p:tgtEl>
                                          <p:spTgt spid="41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46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</p:cBhvr>
                                      <p:by x="170000" y="17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625D60-22E1-F248-AF9A-898077C65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Animation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4040E9-FFA7-8045-BD08-565B6E6430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4989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Clr>
                <a:schemeClr val="bg2">
                  <a:lumMod val="25000"/>
                </a:schemeClr>
              </a:buClr>
            </a:pPr>
            <a:r>
              <a:rPr lang="en-US" dirty="0"/>
              <a:t>Each frame shows </a:t>
            </a:r>
            <a:br>
              <a:rPr lang="en-US" dirty="0"/>
            </a:br>
            <a:r>
              <a:rPr lang="en-US" dirty="0"/>
              <a:t>an iteration or loop</a:t>
            </a:r>
          </a:p>
          <a:p>
            <a:pPr>
              <a:lnSpc>
                <a:spcPct val="100000"/>
              </a:lnSpc>
              <a:buClr>
                <a:schemeClr val="bg2">
                  <a:lumMod val="25000"/>
                </a:schemeClr>
              </a:buClr>
            </a:pPr>
            <a:r>
              <a:rPr lang="en-US" b="1" dirty="0">
                <a:solidFill>
                  <a:schemeClr val="accent1"/>
                </a:solidFill>
              </a:rPr>
              <a:t>Stops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/>
              <a:t>when overall</a:t>
            </a:r>
            <a:br>
              <a:rPr lang="en-US" dirty="0"/>
            </a:br>
            <a:r>
              <a:rPr lang="en-US" dirty="0"/>
              <a:t>color difference is</a:t>
            </a:r>
            <a:br>
              <a:rPr lang="en-US" dirty="0"/>
            </a:br>
            <a:r>
              <a:rPr lang="en-US" sz="3600" b="1" dirty="0">
                <a:solidFill>
                  <a:schemeClr val="accent1"/>
                </a:solidFill>
                <a:latin typeface="Avenir Black" panose="02000503020000020003" pitchFamily="2" charset="0"/>
              </a:rPr>
              <a:t>Lowest</a:t>
            </a:r>
            <a:r>
              <a:rPr lang="en-US" dirty="0">
                <a:solidFill>
                  <a:schemeClr val="accent1"/>
                </a:solidFill>
              </a:rPr>
              <a:t> (</a:t>
            </a:r>
            <a:r>
              <a:rPr lang="en-US" b="1" dirty="0">
                <a:solidFill>
                  <a:schemeClr val="accent1"/>
                </a:solidFill>
              </a:rPr>
              <a:t>OPTIMAL)</a:t>
            </a:r>
          </a:p>
          <a:p>
            <a:pPr>
              <a:lnSpc>
                <a:spcPct val="100000"/>
              </a:lnSpc>
              <a:buClr>
                <a:schemeClr val="bg2">
                  <a:lumMod val="25000"/>
                </a:schemeClr>
              </a:buClr>
            </a:pPr>
            <a:r>
              <a:rPr lang="en-US" dirty="0"/>
              <a:t>That took </a:t>
            </a:r>
            <a:r>
              <a:rPr lang="en-US" sz="3600" b="1" dirty="0">
                <a:solidFill>
                  <a:schemeClr val="accent1"/>
                </a:solidFill>
              </a:rPr>
              <a:t>145</a:t>
            </a:r>
            <a:r>
              <a:rPr lang="en-US" b="1" dirty="0">
                <a:solidFill>
                  <a:schemeClr val="accent1"/>
                </a:solidFill>
              </a:rPr>
              <a:t> iterations</a:t>
            </a:r>
            <a:r>
              <a:rPr lang="en-US" dirty="0"/>
              <a:t> for this example</a:t>
            </a:r>
          </a:p>
          <a:p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D922CC7-5C10-4F4D-A47C-68ACD444680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t="1927" b="1927"/>
          <a:stretch/>
        </p:blipFill>
        <p:spPr>
          <a:xfrm>
            <a:off x="6424136" y="1291682"/>
            <a:ext cx="4679315" cy="449897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D92B8F8-BD4D-5A43-A053-DA77AA93EA31}"/>
              </a:ext>
            </a:extLst>
          </p:cNvPr>
          <p:cNvSpPr/>
          <p:nvPr/>
        </p:nvSpPr>
        <p:spPr>
          <a:xfrm>
            <a:off x="8222159" y="1241205"/>
            <a:ext cx="1211283" cy="439387"/>
          </a:xfrm>
          <a:prstGeom prst="rect">
            <a:avLst/>
          </a:prstGeom>
          <a:noFill/>
          <a:ln w="38100">
            <a:solidFill>
              <a:srgbClr val="DE80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64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A969-1B1B-7331-1264-02E7DA64F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Optimal Method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98D3-2CCA-8194-88ED-62BD28C8B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</a:pPr>
            <a:r>
              <a:rPr lang="en-US" dirty="0"/>
              <a:t>Color reference is an </a:t>
            </a:r>
            <a:r>
              <a:rPr lang="en-US" dirty="0">
                <a:solidFill>
                  <a:schemeClr val="accent1"/>
                </a:solidFill>
                <a:latin typeface="Avenir Medium" panose="02000503020000020003" pitchFamily="2" charset="0"/>
              </a:rPr>
              <a:t>ICC profile</a:t>
            </a:r>
          </a:p>
          <a:p>
            <a:pPr>
              <a:buClr>
                <a:schemeClr val="tx1"/>
              </a:buClr>
            </a:pPr>
            <a:r>
              <a:rPr lang="en-US" dirty="0"/>
              <a:t>Printing process can have </a:t>
            </a:r>
            <a:r>
              <a:rPr lang="en-US" dirty="0">
                <a:solidFill>
                  <a:schemeClr val="accent1"/>
                </a:solidFill>
                <a:latin typeface="Avenir Medium" panose="02000503020000020003" pitchFamily="2" charset="0"/>
              </a:rPr>
              <a:t>any number of inks</a:t>
            </a:r>
          </a:p>
          <a:p>
            <a:pPr>
              <a:buClr>
                <a:schemeClr val="tx1"/>
              </a:buClr>
            </a:pPr>
            <a:r>
              <a:rPr lang="en-US" dirty="0"/>
              <a:t>Calibration test chart can use </a:t>
            </a:r>
            <a:r>
              <a:rPr lang="en-US" dirty="0">
                <a:solidFill>
                  <a:schemeClr val="accent1"/>
                </a:solidFill>
                <a:latin typeface="Avenir Medium" panose="02000503020000020003" pitchFamily="2" charset="0"/>
              </a:rPr>
              <a:t>any sample set</a:t>
            </a:r>
          </a:p>
          <a:p>
            <a:pPr>
              <a:buClr>
                <a:schemeClr val="tx1"/>
              </a:buClr>
            </a:pPr>
            <a:r>
              <a:rPr lang="en-US" dirty="0">
                <a:solidFill>
                  <a:schemeClr val="accent1"/>
                </a:solidFill>
                <a:latin typeface="Avenir Medium" panose="02000503020000020003" pitchFamily="2" charset="0"/>
              </a:rPr>
              <a:t>Minimizes color errors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/>
              <a:t>for the sample set</a:t>
            </a:r>
          </a:p>
          <a:p>
            <a:pPr>
              <a:buClr>
                <a:schemeClr val="tx1"/>
              </a:buClr>
            </a:pPr>
            <a:r>
              <a:rPr lang="en-US" dirty="0"/>
              <a:t>Makes </a:t>
            </a:r>
            <a:r>
              <a:rPr lang="en-US" dirty="0">
                <a:solidFill>
                  <a:schemeClr val="accent1"/>
                </a:solidFill>
                <a:latin typeface="Avenir Medium" panose="02000503020000020003" pitchFamily="2" charset="0"/>
              </a:rPr>
              <a:t>smooth vector curves </a:t>
            </a:r>
            <a:r>
              <a:rPr lang="en-US" dirty="0"/>
              <a:t>from rough data</a:t>
            </a:r>
          </a:p>
          <a:p>
            <a:pPr>
              <a:buClr>
                <a:schemeClr val="tx1"/>
              </a:buClr>
            </a:pPr>
            <a:r>
              <a:rPr lang="en-US" dirty="0"/>
              <a:t>Ideal calibration technique for ECG printing</a:t>
            </a:r>
          </a:p>
        </p:txBody>
      </p:sp>
    </p:spTree>
    <p:extLst>
      <p:ext uri="{BB962C8B-B14F-4D97-AF65-F5344CB8AC3E}">
        <p14:creationId xmlns:p14="http://schemas.microsoft.com/office/powerpoint/2010/main" val="2949554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D829A-9767-7FAB-C2BF-91DCD2C08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ECG Reference Profiles</a:t>
            </a:r>
          </a:p>
        </p:txBody>
      </p:sp>
      <p:pic>
        <p:nvPicPr>
          <p:cNvPr id="5" name="Content Placeholder 4" descr="Shape&#10;&#10;Description automatically generated">
            <a:extLst>
              <a:ext uri="{FF2B5EF4-FFF2-40B4-BE49-F238E27FC236}">
                <a16:creationId xmlns:a16="http://schemas.microsoft.com/office/drawing/2014/main" id="{756EDBE7-D03E-9F2C-8DAB-202E8D962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81111" y="2230120"/>
            <a:ext cx="1828800" cy="2397760"/>
          </a:xfrm>
          <a:effectLst>
            <a:outerShdw blurRad="210366" dir="5400000" sx="107000" sy="107000" algn="t" rotWithShape="0">
              <a:prstClr val="black">
                <a:alpha val="25000"/>
              </a:prstClr>
            </a:outerShdw>
          </a:effectLst>
        </p:spPr>
      </p:pic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12788719-811A-0AFB-47C1-36A55EABBB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6081"/>
          <a:stretch/>
        </p:blipFill>
        <p:spPr>
          <a:xfrm>
            <a:off x="5306720" y="1527398"/>
            <a:ext cx="5649094" cy="4383541"/>
          </a:xfrm>
          <a:prstGeom prst="rect">
            <a:avLst/>
          </a:prstGeom>
          <a:effectLst>
            <a:outerShdw blurRad="203200" dir="5400000" sx="104000" sy="104000" algn="t" rotWithShape="0">
              <a:prstClr val="black">
                <a:alpha val="25000"/>
              </a:prstClr>
            </a:outerShdw>
          </a:effectLst>
        </p:spPr>
      </p:pic>
      <p:sp>
        <p:nvSpPr>
          <p:cNvPr id="12" name="Right Arrow 11">
            <a:extLst>
              <a:ext uri="{FF2B5EF4-FFF2-40B4-BE49-F238E27FC236}">
                <a16:creationId xmlns:a16="http://schemas.microsoft.com/office/drawing/2014/main" id="{C38A6434-0DC4-C0C8-6E2E-85AA01FA6788}"/>
              </a:ext>
            </a:extLst>
          </p:cNvPr>
          <p:cNvSpPr/>
          <p:nvPr/>
        </p:nvSpPr>
        <p:spPr>
          <a:xfrm>
            <a:off x="3767044" y="3452706"/>
            <a:ext cx="1062021" cy="3481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C2EF98-3C4A-4E7C-71A0-EEF409F6A98F}"/>
              </a:ext>
            </a:extLst>
          </p:cNvPr>
          <p:cNvSpPr txBox="1"/>
          <p:nvPr/>
        </p:nvSpPr>
        <p:spPr>
          <a:xfrm>
            <a:off x="1481111" y="3221873"/>
            <a:ext cx="182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venir Heavy" panose="02000503020000020003" pitchFamily="2" charset="0"/>
                <a:cs typeface="Arial" panose="020B0604020202020204" pitchFamily="34" charset="0"/>
              </a:rPr>
              <a:t>ICC Profile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6665425-B80E-182B-DC11-7350D60115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406139"/>
              </p:ext>
            </p:extLst>
          </p:nvPr>
        </p:nvGraphicFramePr>
        <p:xfrm>
          <a:off x="5302527" y="1779589"/>
          <a:ext cx="4936086" cy="36943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29689">
                  <a:extLst>
                    <a:ext uri="{9D8B030D-6E8A-4147-A177-3AD203B41FA5}">
                      <a16:colId xmlns:a16="http://schemas.microsoft.com/office/drawing/2014/main" val="4263710153"/>
                    </a:ext>
                  </a:extLst>
                </a:gridCol>
                <a:gridCol w="2606397">
                  <a:extLst>
                    <a:ext uri="{9D8B030D-6E8A-4147-A177-3AD203B41FA5}">
                      <a16:colId xmlns:a16="http://schemas.microsoft.com/office/drawing/2014/main" val="2737545947"/>
                    </a:ext>
                  </a:extLst>
                </a:gridCol>
              </a:tblGrid>
              <a:tr h="738868"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solidFill>
                            <a:srgbClr val="000000"/>
                          </a:solidFill>
                          <a:effectLst/>
                          <a:latin typeface="Avenir Heavy" panose="02000503020000020003" pitchFamily="2" charset="0"/>
                          <a:cs typeface="Arial" panose="020B0604020202020204" pitchFamily="34" charset="0"/>
                        </a:rPr>
                        <a:t>inks</a:t>
                      </a: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solidFill>
                            <a:srgbClr val="000000"/>
                          </a:solidFill>
                          <a:effectLst/>
                          <a:latin typeface="Avenir Heavy" panose="02000503020000020003" pitchFamily="2" charset="0"/>
                          <a:cs typeface="Arial" panose="020B0604020202020204" pitchFamily="34" charset="0"/>
                        </a:rPr>
                        <a:t>samples</a:t>
                      </a: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8776660"/>
                  </a:ext>
                </a:extLst>
              </a:tr>
              <a:tr h="738868"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4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1617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1564419"/>
                  </a:ext>
                </a:extLst>
              </a:tr>
              <a:tr h="738868"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5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10254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54646024"/>
                  </a:ext>
                </a:extLst>
              </a:tr>
              <a:tr h="738868"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6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65023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8051092"/>
                  </a:ext>
                </a:extLst>
              </a:tr>
              <a:tr h="738868"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7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3600" b="1" i="0" u="none" strike="noStrike" dirty="0">
                          <a:effectLst/>
                          <a:latin typeface="Avenir Heavy" panose="02000503020000020003" pitchFamily="2" charset="0"/>
                        </a:rPr>
                        <a:t>412328</a:t>
                      </a:r>
                      <a:endParaRPr lang="en-US" sz="3600" b="1" i="0" u="none" strike="noStrike" dirty="0">
                        <a:solidFill>
                          <a:srgbClr val="000000"/>
                        </a:solidFill>
                        <a:effectLst/>
                        <a:latin typeface="Avenir Heavy" panose="02000503020000020003" pitchFamily="2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 anchorCtr="1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4566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514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2B8F6-0B3E-2BF5-A648-DF52CEC65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Statistically Accurate Calibration</a:t>
            </a:r>
          </a:p>
        </p:txBody>
      </p:sp>
      <p:pic>
        <p:nvPicPr>
          <p:cNvPr id="5" name="Content Placeholder 4" descr="Chart, scatter chart&#10;&#10;Description automatically generated">
            <a:extLst>
              <a:ext uri="{FF2B5EF4-FFF2-40B4-BE49-F238E27FC236}">
                <a16:creationId xmlns:a16="http://schemas.microsoft.com/office/drawing/2014/main" id="{90107B78-C117-7362-6FC5-0EE1A0CAA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36383" y="1690688"/>
            <a:ext cx="7319234" cy="4351338"/>
          </a:xfrm>
          <a:ln w="25400"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FBAE7F-B458-185F-E40A-DFB144592959}"/>
              </a:ext>
            </a:extLst>
          </p:cNvPr>
          <p:cNvSpPr txBox="1"/>
          <p:nvPr/>
        </p:nvSpPr>
        <p:spPr>
          <a:xfrm>
            <a:off x="7755467" y="4504797"/>
            <a:ext cx="1523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trendline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89233E4-0F43-8612-ABD1-ABB7C60EBEA4}"/>
              </a:ext>
            </a:extLst>
          </p:cNvPr>
          <p:cNvCxnSpPr>
            <a:cxnSpLocks/>
            <a:stCxn id="6" idx="1"/>
          </p:cNvCxnSpPr>
          <p:nvPr/>
        </p:nvCxnSpPr>
        <p:spPr>
          <a:xfrm flipH="1" flipV="1">
            <a:off x="6731000" y="4081463"/>
            <a:ext cx="1024467" cy="654167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5D0E700-1593-22E4-CF56-AB51A3B6D4E8}"/>
              </a:ext>
            </a:extLst>
          </p:cNvPr>
          <p:cNvSpPr txBox="1"/>
          <p:nvPr/>
        </p:nvSpPr>
        <p:spPr>
          <a:xfrm>
            <a:off x="5590017" y="1983786"/>
            <a:ext cx="216545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ea typeface="Menlo" panose="020B0609030804020204" pitchFamily="49" charset="0"/>
                <a:cs typeface="Menlo" panose="020B0609030804020204" pitchFamily="49" charset="0"/>
              </a:rPr>
              <a:t>y = x + random</a:t>
            </a:r>
          </a:p>
        </p:txBody>
      </p:sp>
    </p:spTree>
    <p:extLst>
      <p:ext uri="{BB962C8B-B14F-4D97-AF65-F5344CB8AC3E}">
        <p14:creationId xmlns:p14="http://schemas.microsoft.com/office/powerpoint/2010/main" val="1035733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2B8F6-0B3E-2BF5-A648-DF52CEC65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Choosing Samples for Calibration</a:t>
            </a:r>
          </a:p>
        </p:txBody>
      </p:sp>
      <p:pic>
        <p:nvPicPr>
          <p:cNvPr id="5" name="Content Placeholder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8EB7B61F-8BA4-B971-6926-EAB45613D8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8704" r="7823" b="36161"/>
          <a:stretch/>
        </p:blipFill>
        <p:spPr>
          <a:xfrm>
            <a:off x="1458185" y="2107545"/>
            <a:ext cx="9275629" cy="3714717"/>
          </a:xfrm>
          <a:ln w="25400">
            <a:solidFill>
              <a:schemeClr val="accent1"/>
            </a:solidFill>
          </a:ln>
        </p:spPr>
      </p:pic>
      <p:pic>
        <p:nvPicPr>
          <p:cNvPr id="6" name="Content Placeholder 4" descr="Shape&#10;&#10;Description automatically generated">
            <a:extLst>
              <a:ext uri="{FF2B5EF4-FFF2-40B4-BE49-F238E27FC236}">
                <a16:creationId xmlns:a16="http://schemas.microsoft.com/office/drawing/2014/main" id="{E5FFE68C-D1E8-AA2F-C557-8DFD94982B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2666" y="3065743"/>
            <a:ext cx="1371600" cy="1798320"/>
          </a:xfrm>
          <a:prstGeom prst="rect">
            <a:avLst/>
          </a:prstGeom>
          <a:effectLst>
            <a:outerShdw blurRad="210366" dir="5400000" sx="107000" sy="107000" algn="t" rotWithShape="0">
              <a:prstClr val="black">
                <a:alpha val="25000"/>
              </a:prstClr>
            </a:outerShdw>
          </a:effectLst>
        </p:spPr>
      </p:pic>
      <p:sp>
        <p:nvSpPr>
          <p:cNvPr id="7" name="Right Arrow 6">
            <a:extLst>
              <a:ext uri="{FF2B5EF4-FFF2-40B4-BE49-F238E27FC236}">
                <a16:creationId xmlns:a16="http://schemas.microsoft.com/office/drawing/2014/main" id="{6097B8B7-092C-08C3-17E7-B54095ACDBFF}"/>
              </a:ext>
            </a:extLst>
          </p:cNvPr>
          <p:cNvSpPr/>
          <p:nvPr/>
        </p:nvSpPr>
        <p:spPr>
          <a:xfrm>
            <a:off x="5995993" y="3834363"/>
            <a:ext cx="796516" cy="26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CB228406-9FFF-FDF9-39EB-ED14AA3AED2F}"/>
              </a:ext>
            </a:extLst>
          </p:cNvPr>
          <p:cNvSpPr/>
          <p:nvPr/>
        </p:nvSpPr>
        <p:spPr>
          <a:xfrm>
            <a:off x="3444488" y="3834363"/>
            <a:ext cx="796516" cy="26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00CD66-2821-42E4-419E-3156F48275A6}"/>
              </a:ext>
            </a:extLst>
          </p:cNvPr>
          <p:cNvSpPr txBox="1"/>
          <p:nvPr/>
        </p:nvSpPr>
        <p:spPr>
          <a:xfrm>
            <a:off x="4167194" y="3641738"/>
            <a:ext cx="18287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venir Heavy" panose="02000503020000020003" pitchFamily="2" charset="0"/>
                <a:cs typeface="Arial" panose="020B0604020202020204" pitchFamily="34" charset="0"/>
              </a:rPr>
              <a:t>ICC Profile</a:t>
            </a:r>
          </a:p>
          <a:p>
            <a:pPr algn="ctr"/>
            <a:r>
              <a:rPr lang="en-US" sz="2000" b="1" dirty="0">
                <a:latin typeface="Avenir Heavy" panose="02000503020000020003" pitchFamily="2" charset="0"/>
                <a:cs typeface="Arial" panose="020B0604020202020204" pitchFamily="34" charset="0"/>
              </a:rPr>
              <a:t>B2A1 Tag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0E755C-6EE7-C7BF-74C0-DAD9291FDE8B}"/>
              </a:ext>
            </a:extLst>
          </p:cNvPr>
          <p:cNvSpPr txBox="1"/>
          <p:nvPr/>
        </p:nvSpPr>
        <p:spPr>
          <a:xfrm>
            <a:off x="7118250" y="3661045"/>
            <a:ext cx="343769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2"/>
                </a:solidFill>
                <a:latin typeface="Avenir Medium" panose="02000503020000020003" pitchFamily="2" charset="0"/>
                <a:cs typeface="Arial Narrow" panose="020B0604020202020204" pitchFamily="34" charset="0"/>
              </a:rPr>
              <a:t>“Realistic” Colors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BEBAEE-62D4-5F49-2CEE-EC7104C9146A}"/>
              </a:ext>
            </a:extLst>
          </p:cNvPr>
          <p:cNvSpPr txBox="1"/>
          <p:nvPr/>
        </p:nvSpPr>
        <p:spPr>
          <a:xfrm>
            <a:off x="1458185" y="1559859"/>
            <a:ext cx="1890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venir Heavy" panose="02000503020000020003" pitchFamily="2" charset="0"/>
                <a:cs typeface="Arial" panose="020B0604020202020204" pitchFamily="34" charset="0"/>
              </a:rPr>
              <a:t>L*a*b*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5520F2-5204-C72A-0913-5565953A7B62}"/>
              </a:ext>
            </a:extLst>
          </p:cNvPr>
          <p:cNvSpPr txBox="1"/>
          <p:nvPr/>
        </p:nvSpPr>
        <p:spPr>
          <a:xfrm>
            <a:off x="7898617" y="1559859"/>
            <a:ext cx="1890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venir Heavy" panose="02000503020000020003" pitchFamily="2" charset="0"/>
                <a:cs typeface="Arial" panose="020B0604020202020204" pitchFamily="34" charset="0"/>
              </a:rPr>
              <a:t>CMYKOGV</a:t>
            </a:r>
          </a:p>
        </p:txBody>
      </p:sp>
    </p:spTree>
    <p:extLst>
      <p:ext uri="{BB962C8B-B14F-4D97-AF65-F5344CB8AC3E}">
        <p14:creationId xmlns:p14="http://schemas.microsoft.com/office/powerpoint/2010/main" val="2446289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46BB-C6C0-8EDE-DBF1-364ACF5F1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PressCal Test Chart Tool</a:t>
            </a:r>
          </a:p>
        </p:txBody>
      </p:sp>
      <p:pic>
        <p:nvPicPr>
          <p:cNvPr id="9" name="Content Placeholder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DA95921-19CC-2F38-B3D3-5F6B8E5425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992483" y="1825625"/>
            <a:ext cx="4207033" cy="435133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2BF57F0-1E05-2C3B-2EA5-F39B1C3066DD}"/>
              </a:ext>
            </a:extLst>
          </p:cNvPr>
          <p:cNvSpPr txBox="1"/>
          <p:nvPr/>
        </p:nvSpPr>
        <p:spPr>
          <a:xfrm>
            <a:off x="1156448" y="1985897"/>
            <a:ext cx="267101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CMYK Ramps</a:t>
            </a:r>
          </a:p>
          <a:p>
            <a:pPr algn="r"/>
            <a:r>
              <a:rPr lang="en-US" sz="2400" dirty="0"/>
              <a:t>Gray Ramps</a:t>
            </a:r>
          </a:p>
          <a:p>
            <a:pPr algn="r"/>
            <a:r>
              <a:rPr lang="en-US" sz="2400" dirty="0"/>
              <a:t>OGV Ramps</a:t>
            </a:r>
          </a:p>
          <a:p>
            <a:pPr algn="r"/>
            <a:endParaRPr lang="en-US" sz="2400" dirty="0"/>
          </a:p>
          <a:p>
            <a:pPr algn="r"/>
            <a:endParaRPr lang="en-US" sz="2400" dirty="0"/>
          </a:p>
          <a:p>
            <a:pPr algn="r"/>
            <a:endParaRPr lang="en-US" sz="2400" dirty="0"/>
          </a:p>
          <a:p>
            <a:pPr algn="r"/>
            <a:r>
              <a:rPr lang="en-US" sz="2400" dirty="0"/>
              <a:t>“Realistic” Samples</a:t>
            </a:r>
          </a:p>
          <a:p>
            <a:pPr algn="ctr"/>
            <a:r>
              <a:rPr lang="en-US" sz="2400" dirty="0"/>
              <a:t>(CMYKOGV)</a:t>
            </a:r>
          </a:p>
        </p:txBody>
      </p:sp>
      <p:pic>
        <p:nvPicPr>
          <p:cNvPr id="14" name="Screen Recording 2023-03-19 at 12.29.04 PM">
            <a:hlinkClick r:id="" action="ppaction://media"/>
            <a:extLst>
              <a:ext uri="{FF2B5EF4-FFF2-40B4-BE49-F238E27FC236}">
                <a16:creationId xmlns:a16="http://schemas.microsoft.com/office/drawing/2014/main" id="{F8820228-C0FC-BE43-AD09-5B8255E898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r="-50" b="11111"/>
          <a:stretch/>
        </p:blipFill>
        <p:spPr>
          <a:xfrm>
            <a:off x="2280917" y="1604957"/>
            <a:ext cx="7630163" cy="45720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0397933-16FD-0BF1-3414-563331184E2B}"/>
              </a:ext>
            </a:extLst>
          </p:cNvPr>
          <p:cNvSpPr txBox="1"/>
          <p:nvPr/>
        </p:nvSpPr>
        <p:spPr>
          <a:xfrm>
            <a:off x="4365261" y="5253043"/>
            <a:ext cx="3037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“Realistic” samples in L*a*b* color space</a:t>
            </a:r>
          </a:p>
        </p:txBody>
      </p:sp>
    </p:spTree>
    <p:extLst>
      <p:ext uri="{BB962C8B-B14F-4D97-AF65-F5344CB8AC3E}">
        <p14:creationId xmlns:p14="http://schemas.microsoft.com/office/powerpoint/2010/main" val="24344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B121D-7D65-4BEE-B2A1-1ED37343E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Making ECG</a:t>
            </a:r>
            <a:r>
              <a:rPr lang="en-US" baseline="0" dirty="0"/>
              <a:t> Tone Curves</a:t>
            </a:r>
            <a:endParaRPr lang="en-US" dirty="0"/>
          </a:p>
        </p:txBody>
      </p:sp>
      <p:pic>
        <p:nvPicPr>
          <p:cNvPr id="5" name="Content Placeholder 4" descr="A picture containing text, indoor, wall, table&#10;&#10;Description automatically generated">
            <a:extLst>
              <a:ext uri="{FF2B5EF4-FFF2-40B4-BE49-F238E27FC236}">
                <a16:creationId xmlns:a16="http://schemas.microsoft.com/office/drawing/2014/main" id="{5316794E-0CE6-BDD8-CB24-E2E9924018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195108" y="1825625"/>
            <a:ext cx="5801784" cy="4351338"/>
          </a:xfrm>
        </p:spPr>
      </p:pic>
      <p:pic>
        <p:nvPicPr>
          <p:cNvPr id="8" name="make_ECG_curves">
            <a:hlinkClick r:id="" action="ppaction://media"/>
            <a:extLst>
              <a:ext uri="{FF2B5EF4-FFF2-40B4-BE49-F238E27FC236}">
                <a16:creationId xmlns:a16="http://schemas.microsoft.com/office/drawing/2014/main" id="{9AFCA32D-D72E-DC5E-7573-4EA92F7B24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" y="8467"/>
            <a:ext cx="10609263" cy="6858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7142D9C-7208-EF3C-D526-86FDF37D853E}"/>
              </a:ext>
            </a:extLst>
          </p:cNvPr>
          <p:cNvCxnSpPr/>
          <p:nvPr/>
        </p:nvCxnSpPr>
        <p:spPr>
          <a:xfrm>
            <a:off x="3634353" y="1751308"/>
            <a:ext cx="1356101" cy="0"/>
          </a:xfrm>
          <a:prstGeom prst="line">
            <a:avLst/>
          </a:prstGeom>
          <a:ln w="25400">
            <a:solidFill>
              <a:srgbClr val="DE80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277ACC6-A670-82C8-002A-AC34AA752264}"/>
              </a:ext>
            </a:extLst>
          </p:cNvPr>
          <p:cNvCxnSpPr>
            <a:cxnSpLocks/>
          </p:cNvCxnSpPr>
          <p:nvPr/>
        </p:nvCxnSpPr>
        <p:spPr>
          <a:xfrm>
            <a:off x="3531031" y="2151680"/>
            <a:ext cx="1808135" cy="0"/>
          </a:xfrm>
          <a:prstGeom prst="line">
            <a:avLst/>
          </a:prstGeom>
          <a:ln w="25400">
            <a:solidFill>
              <a:srgbClr val="DE80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505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60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0FA67-84F5-0195-06FC-1194FF09C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Color Errors Are Reduced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F4F83-80BA-17CA-D48A-14B4ED77B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3981" y="1681163"/>
            <a:ext cx="4623594" cy="823912"/>
          </a:xfrm>
        </p:spPr>
        <p:txBody>
          <a:bodyPr anchor="t"/>
          <a:lstStyle/>
          <a:p>
            <a:r>
              <a:rPr lang="en-US" dirty="0"/>
              <a:t>Before (uncalibrated)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7D59B24-E503-0959-2BF9-B04F3B06DA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373981" y="2100263"/>
            <a:ext cx="4089400" cy="4089400"/>
          </a:xfrm>
          <a:ln>
            <a:solidFill>
              <a:schemeClr val="accent1"/>
            </a:solidFill>
          </a:ln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07940-8D7D-A876-3908-FD166BF2F7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19094" y="1681163"/>
            <a:ext cx="4636294" cy="823912"/>
          </a:xfrm>
        </p:spPr>
        <p:txBody>
          <a:bodyPr anchor="t"/>
          <a:lstStyle/>
          <a:p>
            <a:r>
              <a:rPr lang="en-US" dirty="0"/>
              <a:t>After (curves applied)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7582559-3A36-7DE2-0D30-5C09ED09EAB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719094" y="2100263"/>
            <a:ext cx="4089400" cy="4089400"/>
          </a:xfrm>
          <a:ln>
            <a:solidFill>
              <a:schemeClr val="accent1"/>
            </a:solidFill>
          </a:ln>
        </p:spPr>
      </p:pic>
      <p:sp>
        <p:nvSpPr>
          <p:cNvPr id="4" name="Right Arrow 3">
            <a:extLst>
              <a:ext uri="{FF2B5EF4-FFF2-40B4-BE49-F238E27FC236}">
                <a16:creationId xmlns:a16="http://schemas.microsoft.com/office/drawing/2014/main" id="{D05A9C7C-0060-1894-E8F7-902A999B8FF4}"/>
              </a:ext>
            </a:extLst>
          </p:cNvPr>
          <p:cNvSpPr/>
          <p:nvPr/>
        </p:nvSpPr>
        <p:spPr>
          <a:xfrm>
            <a:off x="5692979" y="4014423"/>
            <a:ext cx="796516" cy="26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Content Placeholder 9">
            <a:extLst>
              <a:ext uri="{FF2B5EF4-FFF2-40B4-BE49-F238E27FC236}">
                <a16:creationId xmlns:a16="http://schemas.microsoft.com/office/drawing/2014/main" id="{09D18583-18CD-86D0-BE69-98F17F8E17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094" y="2100263"/>
            <a:ext cx="4089400" cy="40894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1FA6209-A9A5-7932-4103-34DAC00AE8B5}"/>
              </a:ext>
            </a:extLst>
          </p:cNvPr>
          <p:cNvSpPr txBox="1">
            <a:spLocks/>
          </p:cNvSpPr>
          <p:nvPr/>
        </p:nvSpPr>
        <p:spPr>
          <a:xfrm>
            <a:off x="3048078" y="3955371"/>
            <a:ext cx="1588404" cy="4945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i="1" dirty="0">
                <a:solidFill>
                  <a:schemeClr val="tx1"/>
                </a:solidFill>
                <a:latin typeface="Avenir Black Oblique" panose="02000503020000020003" pitchFamily="2" charset="0"/>
              </a:rPr>
              <a:t>1.80 ∆E</a:t>
            </a:r>
            <a:r>
              <a:rPr lang="en-US" i="1" baseline="-25000" dirty="0">
                <a:solidFill>
                  <a:schemeClr val="tx1"/>
                </a:solidFill>
                <a:latin typeface="Avenir Black Oblique" panose="02000503020000020003" pitchFamily="2" charset="0"/>
              </a:rPr>
              <a:t>00</a:t>
            </a:r>
            <a:endParaRPr lang="en-US" i="1" dirty="0">
              <a:solidFill>
                <a:schemeClr val="tx1"/>
              </a:solidFill>
              <a:latin typeface="Avenir Black Oblique" panose="02000503020000020003" pitchFamily="2" charset="0"/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6F3D9A-8BD1-93AE-7504-E887096B90E9}"/>
              </a:ext>
            </a:extLst>
          </p:cNvPr>
          <p:cNvSpPr txBox="1">
            <a:spLocks/>
          </p:cNvSpPr>
          <p:nvPr/>
        </p:nvSpPr>
        <p:spPr>
          <a:xfrm>
            <a:off x="7634846" y="3955371"/>
            <a:ext cx="1588404" cy="4945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rgbClr val="DE804C"/>
                </a:solidFill>
                <a:latin typeface="Avenir Book" panose="02000503020000020003" pitchFamily="2" charset="0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i="1" dirty="0">
                <a:solidFill>
                  <a:schemeClr val="tx1"/>
                </a:solidFill>
                <a:latin typeface="Avenir Black Oblique" panose="02000503020000020003" pitchFamily="2" charset="0"/>
              </a:rPr>
              <a:t>0.80 ∆E</a:t>
            </a:r>
            <a:r>
              <a:rPr lang="en-US" i="1" baseline="-25000" dirty="0">
                <a:solidFill>
                  <a:schemeClr val="tx1"/>
                </a:solidFill>
                <a:latin typeface="Avenir Black Oblique" panose="02000503020000020003" pitchFamily="2" charset="0"/>
              </a:rPr>
              <a:t>00</a:t>
            </a:r>
            <a:endParaRPr lang="en-US" i="1" dirty="0">
              <a:solidFill>
                <a:schemeClr val="tx1"/>
              </a:solidFill>
              <a:latin typeface="Avenir Black Oblique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139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26AFC-1DA1-2E02-1C7B-CBDFF1B18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Applying Curves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84B5FEC-4AEA-D27A-65DA-C8066F66D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9999" y="1624828"/>
            <a:ext cx="4572000" cy="457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0C396504-8119-CCC0-FB82-F641E163C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4492481"/>
              </p:ext>
            </p:extLst>
          </p:nvPr>
        </p:nvGraphicFramePr>
        <p:xfrm>
          <a:off x="2817421" y="1690688"/>
          <a:ext cx="6557157" cy="444028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170672">
                  <a:extLst>
                    <a:ext uri="{9D8B030D-6E8A-4147-A177-3AD203B41FA5}">
                      <a16:colId xmlns:a16="http://schemas.microsoft.com/office/drawing/2014/main" val="2119849680"/>
                    </a:ext>
                  </a:extLst>
                </a:gridCol>
                <a:gridCol w="2916227">
                  <a:extLst>
                    <a:ext uri="{9D8B030D-6E8A-4147-A177-3AD203B41FA5}">
                      <a16:colId xmlns:a16="http://schemas.microsoft.com/office/drawing/2014/main" val="163873648"/>
                    </a:ext>
                  </a:extLst>
                </a:gridCol>
                <a:gridCol w="808321">
                  <a:extLst>
                    <a:ext uri="{9D8B030D-6E8A-4147-A177-3AD203B41FA5}">
                      <a16:colId xmlns:a16="http://schemas.microsoft.com/office/drawing/2014/main" val="3370099731"/>
                    </a:ext>
                  </a:extLst>
                </a:gridCol>
                <a:gridCol w="1118410">
                  <a:extLst>
                    <a:ext uri="{9D8B030D-6E8A-4147-A177-3AD203B41FA5}">
                      <a16:colId xmlns:a16="http://schemas.microsoft.com/office/drawing/2014/main" val="3432561377"/>
                    </a:ext>
                  </a:extLst>
                </a:gridCol>
                <a:gridCol w="543527">
                  <a:extLst>
                    <a:ext uri="{9D8B030D-6E8A-4147-A177-3AD203B41FA5}">
                      <a16:colId xmlns:a16="http://schemas.microsoft.com/office/drawing/2014/main" val="420876909"/>
                    </a:ext>
                  </a:extLst>
                </a:gridCol>
              </a:tblGrid>
              <a:tr h="2220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token</a:t>
                      </a:r>
                      <a:endParaRPr lang="en-US" sz="1200" b="1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output format</a:t>
                      </a:r>
                      <a:endParaRPr lang="en-US" sz="1200" b="1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file type</a:t>
                      </a:r>
                      <a:endParaRPr lang="en-US" sz="1200" b="1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colors</a:t>
                      </a:r>
                      <a:endParaRPr lang="en-US" sz="1200" b="1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steps</a:t>
                      </a:r>
                      <a:endParaRPr lang="en-US" sz="1200" b="1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69056031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apogee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Agfa Apogee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XML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9860267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cgats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CGATS.17 text format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62892441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device_link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ICC device link profile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binary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2889339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efi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EFI XF .vpc/.vcc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 + 4 spot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85670618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equios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DS Equios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9379675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fuji_xmf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Fuji XMF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052278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harlequin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Harlequin-based RIP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80299350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heidelberg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Prinect</a:t>
                      </a:r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 (CTS 2.1, measured or calibration)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8554428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hybrid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Hybrid PACKZ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JSON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2936451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indigo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HP Indigo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44208629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iso_18620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ISO 18620 (Esko .ted)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XML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916434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navigator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Xitron Navigator (push calibration)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Postscript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818468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photoshop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Photoshop .acv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binary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12843451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prinergy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Kodak Prinergy Harmony (Colorflow)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4349116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process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process control report (</a:t>
                      </a:r>
                      <a:r>
                        <a:rPr lang="en-US" sz="1200" u="sng" strike="noStrike" dirty="0">
                          <a:ln>
                            <a:noFill/>
                          </a:ln>
                          <a:effectLst/>
                        </a:rPr>
                        <a:t>details</a:t>
                      </a:r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2737105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rampage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Rampage curve set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5866801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sierra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Xitron Sierra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0495967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trueflow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Screen Trueflow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binary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CMYK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36345385"/>
                  </a:ext>
                </a:extLst>
              </a:tr>
              <a:tr h="22201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1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enlo" panose="020B0609030804020204" pitchFamily="49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tab-delimited 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text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n-color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ln>
                            <a:noFill/>
                          </a:ln>
                          <a:effectLst/>
                        </a:rPr>
                        <a:t>Y</a:t>
                      </a:r>
                      <a:endParaRPr lang="en-US" sz="1200" b="0" i="0" u="none" strike="noStrike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Myriad Pro Light" panose="020B0603030403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391644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580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4B094-B782-3727-72F3-5863B3A5C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Spot Color Simulation</a:t>
            </a:r>
          </a:p>
        </p:txBody>
      </p:sp>
      <p:pic>
        <p:nvPicPr>
          <p:cNvPr id="5" name="Content Placeholder 4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72DCD4C5-6368-0D53-19E2-ACDEF11384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95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3981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5B9C3-8A2F-FAF9-0D14-EFF05F450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Adding Spot Color Mixes to the Calibration Chart</a:t>
            </a:r>
          </a:p>
        </p:txBody>
      </p:sp>
      <p:pic>
        <p:nvPicPr>
          <p:cNvPr id="5" name="Content Placeholder 4" descr="Table&#10;&#10;Description automatically generated with medium confidence">
            <a:extLst>
              <a:ext uri="{FF2B5EF4-FFF2-40B4-BE49-F238E27FC236}">
                <a16:creationId xmlns:a16="http://schemas.microsoft.com/office/drawing/2014/main" id="{2077D057-1022-E616-ECE2-993FCFD7D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2458"/>
          <a:stretch/>
        </p:blipFill>
        <p:spPr>
          <a:xfrm>
            <a:off x="1645337" y="1801906"/>
            <a:ext cx="8971280" cy="4372442"/>
          </a:xfrm>
          <a:effectLst>
            <a:outerShdw blurRad="155311" dir="5400000" sx="102000" sy="102000" algn="t" rotWithShape="0">
              <a:prstClr val="black">
                <a:alpha val="25000"/>
              </a:prstClr>
            </a:outerShdw>
          </a:effec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680A4393-9365-79C7-2676-78BBBC0F5201}"/>
              </a:ext>
            </a:extLst>
          </p:cNvPr>
          <p:cNvGrpSpPr/>
          <p:nvPr/>
        </p:nvGrpSpPr>
        <p:grpSpPr>
          <a:xfrm>
            <a:off x="5781207" y="3112742"/>
            <a:ext cx="314793" cy="1848446"/>
            <a:chOff x="5781207" y="3112742"/>
            <a:chExt cx="314793" cy="1848446"/>
          </a:xfrm>
        </p:grpSpPr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065CF70-924E-0F99-AB77-D64BD254BCE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781207" y="3112742"/>
              <a:ext cx="314793" cy="0"/>
            </a:xfrm>
            <a:prstGeom prst="straightConnector1">
              <a:avLst/>
            </a:prstGeom>
            <a:ln w="381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66EDAF29-5619-7A60-F552-DDCFBC34AA8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781207" y="4397725"/>
              <a:ext cx="314793" cy="0"/>
            </a:xfrm>
            <a:prstGeom prst="straightConnector1">
              <a:avLst/>
            </a:prstGeom>
            <a:ln w="381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83EA772F-CF99-5EDA-4783-353F93C5C6D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781207" y="4679456"/>
              <a:ext cx="314793" cy="0"/>
            </a:xfrm>
            <a:prstGeom prst="straightConnector1">
              <a:avLst/>
            </a:prstGeom>
            <a:ln w="381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A2D7B22E-097F-775D-82C9-191C6730EFE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781207" y="4961188"/>
              <a:ext cx="314793" cy="0"/>
            </a:xfrm>
            <a:prstGeom prst="straightConnector1">
              <a:avLst/>
            </a:prstGeom>
            <a:ln w="381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Content Placeholder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CBB00DE-60E3-0E68-C371-1D0A454A0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2483" y="1825625"/>
            <a:ext cx="4207033" cy="435133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704284D-F64E-148F-4BD8-D8BEF102BE09}"/>
              </a:ext>
            </a:extLst>
          </p:cNvPr>
          <p:cNvSpPr/>
          <p:nvPr/>
        </p:nvSpPr>
        <p:spPr>
          <a:xfrm>
            <a:off x="5772150" y="5801402"/>
            <a:ext cx="2489200" cy="27554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A8DFFB-62ED-67B0-0ABF-20B111A95914}"/>
              </a:ext>
            </a:extLst>
          </p:cNvPr>
          <p:cNvSpPr/>
          <p:nvPr/>
        </p:nvSpPr>
        <p:spPr>
          <a:xfrm>
            <a:off x="3924299" y="5965568"/>
            <a:ext cx="311151" cy="27554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D469DD-51F4-B597-5084-A4C7F9636C11}"/>
              </a:ext>
            </a:extLst>
          </p:cNvPr>
          <p:cNvSpPr txBox="1"/>
          <p:nvPr/>
        </p:nvSpPr>
        <p:spPr>
          <a:xfrm>
            <a:off x="8261350" y="5179473"/>
            <a:ext cx="1689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Spot Colors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3E153A1-EACD-ECC9-2696-5195C6747608}"/>
              </a:ext>
            </a:extLst>
          </p:cNvPr>
          <p:cNvCxnSpPr>
            <a:cxnSpLocks/>
          </p:cNvCxnSpPr>
          <p:nvPr/>
        </p:nvCxnSpPr>
        <p:spPr>
          <a:xfrm flipH="1">
            <a:off x="8345347" y="5602147"/>
            <a:ext cx="380477" cy="337027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391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BEDE5-E27B-E8C1-F69B-95E65E33D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Color Management May Not Be Accurate Enough for Spot Colors</a:t>
            </a:r>
          </a:p>
        </p:txBody>
      </p:sp>
      <p:pic>
        <p:nvPicPr>
          <p:cNvPr id="9" name="Content Placeholder 8" descr="Table&#10;&#10;Description automatically generated">
            <a:extLst>
              <a:ext uri="{FF2B5EF4-FFF2-40B4-BE49-F238E27FC236}">
                <a16:creationId xmlns:a16="http://schemas.microsoft.com/office/drawing/2014/main" id="{9D8BC7F4-1818-6B96-E70E-38919DB484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2344" y="2194560"/>
            <a:ext cx="6695440" cy="3505200"/>
          </a:xfr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3D1CBA94-DA9C-59C7-5A95-AC83E556A2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997" t="52234"/>
          <a:stretch/>
        </p:blipFill>
        <p:spPr>
          <a:xfrm>
            <a:off x="3268312" y="2194560"/>
            <a:ext cx="5655376" cy="3450502"/>
          </a:xfrm>
          <a:prstGeom prst="rect">
            <a:avLst/>
          </a:prstGeo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12337F4-BE0E-AC13-DCE8-02273736D4B7}"/>
              </a:ext>
            </a:extLst>
          </p:cNvPr>
          <p:cNvSpPr txBox="1"/>
          <p:nvPr/>
        </p:nvSpPr>
        <p:spPr>
          <a:xfrm>
            <a:off x="4240306" y="2716305"/>
            <a:ext cx="3711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“Eyeball” spot color changes</a:t>
            </a:r>
          </a:p>
        </p:txBody>
      </p:sp>
    </p:spTree>
    <p:extLst>
      <p:ext uri="{BB962C8B-B14F-4D97-AF65-F5344CB8AC3E}">
        <p14:creationId xmlns:p14="http://schemas.microsoft.com/office/powerpoint/2010/main" val="66398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F29E7-7646-6FA3-A8C9-360E1D1A6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PressCal Spot Color Tool</a:t>
            </a: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C0029122-FD24-BB44-330E-CD9D022E80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7374" y="2239430"/>
            <a:ext cx="6675120" cy="3434080"/>
          </a:xfrm>
          <a:prstGeom prst="rect">
            <a:avLst/>
          </a:prstGeo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C095A35-8B37-FA87-48CB-6793205F30C8}"/>
              </a:ext>
            </a:extLst>
          </p:cNvPr>
          <p:cNvGrpSpPr/>
          <p:nvPr/>
        </p:nvGrpSpPr>
        <p:grpSpPr>
          <a:xfrm>
            <a:off x="5149659" y="1556388"/>
            <a:ext cx="3920646" cy="1322279"/>
            <a:chOff x="5149659" y="1556388"/>
            <a:chExt cx="3920646" cy="1322279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D56D3CD-9A34-299B-9742-8097CC1EA876}"/>
                </a:ext>
              </a:extLst>
            </p:cNvPr>
            <p:cNvCxnSpPr>
              <a:cxnSpLocks/>
            </p:cNvCxnSpPr>
            <p:nvPr/>
          </p:nvCxnSpPr>
          <p:spPr>
            <a:xfrm>
              <a:off x="5733854" y="2076161"/>
              <a:ext cx="2946980" cy="0"/>
            </a:xfrm>
            <a:prstGeom prst="line">
              <a:avLst/>
            </a:prstGeom>
            <a:ln w="38100" cap="rnd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670AD79-F4FB-1385-826B-8665E091FA9E}"/>
                </a:ext>
              </a:extLst>
            </p:cNvPr>
            <p:cNvCxnSpPr>
              <a:cxnSpLocks/>
            </p:cNvCxnSpPr>
            <p:nvPr/>
          </p:nvCxnSpPr>
          <p:spPr>
            <a:xfrm>
              <a:off x="5733854" y="2077696"/>
              <a:ext cx="0" cy="710620"/>
            </a:xfrm>
            <a:prstGeom prst="line">
              <a:avLst/>
            </a:prstGeom>
            <a:ln w="38100" cap="rnd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47D8ED8-FA50-DF93-6553-D6462A3A83DB}"/>
                </a:ext>
              </a:extLst>
            </p:cNvPr>
            <p:cNvCxnSpPr>
              <a:cxnSpLocks/>
            </p:cNvCxnSpPr>
            <p:nvPr/>
          </p:nvCxnSpPr>
          <p:spPr>
            <a:xfrm>
              <a:off x="7325588" y="2077696"/>
              <a:ext cx="0" cy="710620"/>
            </a:xfrm>
            <a:prstGeom prst="line">
              <a:avLst/>
            </a:prstGeom>
            <a:ln w="38100" cap="rnd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DDED1FE5-1B47-8C18-CD3D-EA2D70DD86D4}"/>
                </a:ext>
              </a:extLst>
            </p:cNvPr>
            <p:cNvCxnSpPr>
              <a:cxnSpLocks/>
            </p:cNvCxnSpPr>
            <p:nvPr/>
          </p:nvCxnSpPr>
          <p:spPr>
            <a:xfrm>
              <a:off x="8680834" y="2076161"/>
              <a:ext cx="0" cy="802506"/>
            </a:xfrm>
            <a:prstGeom prst="straightConnector1">
              <a:avLst/>
            </a:prstGeom>
            <a:ln w="38100" cap="rnd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8E1FA34-5D0F-AEAE-D3D5-3150DC56045F}"/>
                </a:ext>
              </a:extLst>
            </p:cNvPr>
            <p:cNvSpPr txBox="1"/>
            <p:nvPr/>
          </p:nvSpPr>
          <p:spPr>
            <a:xfrm>
              <a:off x="5149659" y="1556388"/>
              <a:ext cx="39206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/>
                <a:t>Compares L*a*b* values</a:t>
              </a:r>
            </a:p>
          </p:txBody>
        </p:sp>
      </p:grpSp>
      <p:pic>
        <p:nvPicPr>
          <p:cNvPr id="9" name="Content Placeholder 8" descr="Table&#10;&#10;Description automatically generated">
            <a:extLst>
              <a:ext uri="{FF2B5EF4-FFF2-40B4-BE49-F238E27FC236}">
                <a16:creationId xmlns:a16="http://schemas.microsoft.com/office/drawing/2014/main" id="{3A0B54CF-A2CB-6B49-B19E-EAC16E3F40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46480" y="2235984"/>
            <a:ext cx="10099040" cy="3342640"/>
          </a:xfr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C54ECD1D-F69D-A5C6-0857-04E5D393CAEF}"/>
              </a:ext>
            </a:extLst>
          </p:cNvPr>
          <p:cNvGrpSpPr/>
          <p:nvPr/>
        </p:nvGrpSpPr>
        <p:grpSpPr>
          <a:xfrm>
            <a:off x="5523978" y="1547022"/>
            <a:ext cx="3920647" cy="1020814"/>
            <a:chOff x="5523978" y="1547022"/>
            <a:chExt cx="3920647" cy="102081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8FADE94-5182-E3C4-9A2A-0B5B40B6BEE1}"/>
                </a:ext>
              </a:extLst>
            </p:cNvPr>
            <p:cNvCxnSpPr/>
            <p:nvPr/>
          </p:nvCxnSpPr>
          <p:spPr>
            <a:xfrm>
              <a:off x="5523978" y="2066795"/>
              <a:ext cx="3920647" cy="0"/>
            </a:xfrm>
            <a:prstGeom prst="line">
              <a:avLst/>
            </a:prstGeom>
            <a:ln w="38100" cap="rnd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D6428D5-3E26-8980-3A75-3259CCC008F6}"/>
                </a:ext>
              </a:extLst>
            </p:cNvPr>
            <p:cNvCxnSpPr/>
            <p:nvPr/>
          </p:nvCxnSpPr>
          <p:spPr>
            <a:xfrm>
              <a:off x="5523978" y="2066795"/>
              <a:ext cx="0" cy="475989"/>
            </a:xfrm>
            <a:prstGeom prst="line">
              <a:avLst/>
            </a:prstGeom>
            <a:ln w="38100" cap="rnd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DFD14BAA-5A53-CCDD-E5A5-B7BD9D6EB34B}"/>
                </a:ext>
              </a:extLst>
            </p:cNvPr>
            <p:cNvCxnSpPr/>
            <p:nvPr/>
          </p:nvCxnSpPr>
          <p:spPr>
            <a:xfrm>
              <a:off x="9444625" y="2066795"/>
              <a:ext cx="0" cy="501041"/>
            </a:xfrm>
            <a:prstGeom prst="straightConnector1">
              <a:avLst/>
            </a:prstGeom>
            <a:ln w="38100" cap="rnd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00544E8C-62C7-2863-762C-45D54C69D58D}"/>
                </a:ext>
              </a:extLst>
            </p:cNvPr>
            <p:cNvSpPr txBox="1"/>
            <p:nvPr/>
          </p:nvSpPr>
          <p:spPr>
            <a:xfrm>
              <a:off x="5523979" y="1547022"/>
              <a:ext cx="39206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/>
                <a:t>Adjusts CMYKOGV values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569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328B6-C4DA-9B37-6BF1-FC40E2C4A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Improved Spot Color Accuracy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FD17145-9BF5-3940-8629-F1256AA939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708" t="11855" r="1505" b="2616"/>
          <a:stretch/>
        </p:blipFill>
        <p:spPr>
          <a:xfrm>
            <a:off x="1152110" y="1576386"/>
            <a:ext cx="9690929" cy="4405745"/>
          </a:xfrm>
          <a:prstGeom prst="rect">
            <a:avLst/>
          </a:prstGeo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419158FB-51A0-C52D-1C35-1401656D34C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4"/>
          <a:srcRect l="58074" t="11857" r="1722" b="2615"/>
          <a:stretch/>
        </p:blipFill>
        <p:spPr>
          <a:xfrm>
            <a:off x="5294743" y="1576386"/>
            <a:ext cx="4031673" cy="4405744"/>
          </a:xfrm>
          <a:prstGeom prst="rect">
            <a:avLst/>
          </a:prstGeom>
          <a:effectLst>
            <a:outerShdw blurRad="152400" dir="5400000" sx="102000" sy="102000" algn="t" rotWithShape="0">
              <a:prstClr val="black">
                <a:alpha val="25000"/>
              </a:prst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9ED1E5-670A-3A8C-C764-B7EB4D3E524A}"/>
              </a:ext>
            </a:extLst>
          </p:cNvPr>
          <p:cNvSpPr/>
          <p:nvPr/>
        </p:nvSpPr>
        <p:spPr>
          <a:xfrm>
            <a:off x="7853346" y="1432645"/>
            <a:ext cx="3228109" cy="4752109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27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F9954-42FD-9590-CE79-85058E1D4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pc="-50" dirty="0"/>
              <a:t>Tone Curves </a:t>
            </a:r>
            <a:r>
              <a:rPr lang="en-US" i="1" spc="-50" dirty="0"/>
              <a:t>and</a:t>
            </a:r>
            <a:r>
              <a:rPr lang="en-US" spc="-50" dirty="0"/>
              <a:t> Spot Color Mixes</a:t>
            </a:r>
            <a:br>
              <a:rPr lang="en-US" spc="-50" dirty="0"/>
            </a:br>
            <a:r>
              <a:rPr lang="en-US" spc="-50" dirty="0"/>
              <a:t>from a Single Test Run!</a:t>
            </a:r>
          </a:p>
        </p:txBody>
      </p:sp>
      <p:pic>
        <p:nvPicPr>
          <p:cNvPr id="6" name="Content Placeholder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A0AAD72-2893-EC9B-B22D-C2687C962E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9670" y="2194061"/>
            <a:ext cx="2887980" cy="29870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A67B28-BA03-E582-83D5-A9E90C046C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0600" y="2315981"/>
            <a:ext cx="2743200" cy="27432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E261B45F-DE5B-8D90-98BA-A27BDD6E867C}"/>
              </a:ext>
            </a:extLst>
          </p:cNvPr>
          <p:cNvSpPr/>
          <p:nvPr/>
        </p:nvSpPr>
        <p:spPr>
          <a:xfrm>
            <a:off x="7607140" y="3557041"/>
            <a:ext cx="796516" cy="26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1CDE9507-A785-62D9-9670-B3E059DF363D}"/>
              </a:ext>
            </a:extLst>
          </p:cNvPr>
          <p:cNvSpPr/>
          <p:nvPr/>
        </p:nvSpPr>
        <p:spPr>
          <a:xfrm flipH="1">
            <a:off x="3550217" y="3557041"/>
            <a:ext cx="796516" cy="26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F0F9D7-8B49-F10F-68CC-AC3E9284826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" b="46274"/>
          <a:stretch/>
        </p:blipFill>
        <p:spPr>
          <a:xfrm>
            <a:off x="829877" y="2741903"/>
            <a:ext cx="2720340" cy="18913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C6D340D-C8F6-315D-143D-23353BAF1AD9}"/>
              </a:ext>
            </a:extLst>
          </p:cNvPr>
          <p:cNvSpPr txBox="1"/>
          <p:nvPr/>
        </p:nvSpPr>
        <p:spPr>
          <a:xfrm>
            <a:off x="9047629" y="1854316"/>
            <a:ext cx="18691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Tone Curves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9ADA08-396B-371E-6C6E-E8DBF5D55F2D}"/>
              </a:ext>
            </a:extLst>
          </p:cNvPr>
          <p:cNvSpPr txBox="1"/>
          <p:nvPr/>
        </p:nvSpPr>
        <p:spPr>
          <a:xfrm>
            <a:off x="967570" y="2460267"/>
            <a:ext cx="24449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Spot Color Mixes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10F3EF-49AA-DB68-AAD1-0AC9A47F23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00145" y="2511125"/>
            <a:ext cx="4791710" cy="237363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1DAB26-EAE5-5077-0027-27A0D2FCAFD6}"/>
              </a:ext>
            </a:extLst>
          </p:cNvPr>
          <p:cNvSpPr txBox="1"/>
          <p:nvPr/>
        </p:nvSpPr>
        <p:spPr>
          <a:xfrm>
            <a:off x="3204519" y="2151727"/>
            <a:ext cx="57829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spc="-300" dirty="0">
                <a:solidFill>
                  <a:schemeClr val="accent1"/>
                </a:solidFill>
                <a:latin typeface="Avenir Heavy" panose="02000503020000020003" pitchFamily="2" charset="0"/>
                <a:cs typeface="Arial" panose="020B0604020202020204" pitchFamily="34" charset="0"/>
              </a:rPr>
              <a:t>Free?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46276F-D46E-CC57-EB0B-4F1B56082F4E}"/>
              </a:ext>
            </a:extLst>
          </p:cNvPr>
          <p:cNvSpPr txBox="1"/>
          <p:nvPr/>
        </p:nvSpPr>
        <p:spPr>
          <a:xfrm>
            <a:off x="1558967" y="4219333"/>
            <a:ext cx="90740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>
                <a:solidFill>
                  <a:srgbClr val="DE804C"/>
                </a:solidFill>
                <a:latin typeface="Avenir Medium" panose="02000503020000020003" pitchFamily="2" charset="0"/>
              </a:rPr>
              <a:t>What’s the catch?</a:t>
            </a:r>
          </a:p>
        </p:txBody>
      </p:sp>
    </p:spTree>
    <p:extLst>
      <p:ext uri="{BB962C8B-B14F-4D97-AF65-F5344CB8AC3E}">
        <p14:creationId xmlns:p14="http://schemas.microsoft.com/office/powerpoint/2010/main" val="85974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/>
      <p:bldP spid="13" grpId="0"/>
      <p:bldP spid="3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A3F89-D5F8-444E-8842-3BD325DC4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BD0F8-E507-DE44-8367-B1E90D4FA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Clr>
                <a:schemeClr val="tx1"/>
              </a:buClr>
              <a:buSzPct val="100000"/>
            </a:pPr>
            <a:r>
              <a:rPr lang="en-US" dirty="0">
                <a:latin typeface="Avenir Medium" panose="02000503020000020003" pitchFamily="2" charset="0"/>
              </a:rPr>
              <a:t>Charles (Chuck) Spontelli</a:t>
            </a:r>
            <a:br>
              <a:rPr lang="en-US" dirty="0">
                <a:latin typeface="Avenir Medium" panose="02000503020000020003" pitchFamily="2" charset="0"/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venir Medium" panose="02000503020000020003" pitchFamily="2" charset="0"/>
              </a:rPr>
              <a:t>Bowling Green State University</a:t>
            </a:r>
            <a:br>
              <a:rPr lang="en-US" dirty="0">
                <a:latin typeface="Avenir Medium" panose="02000503020000020003" pitchFamily="2" charset="0"/>
              </a:rPr>
            </a:br>
            <a:r>
              <a:rPr lang="en-US" dirty="0">
                <a:latin typeface="Avenir Medium" panose="02000503020000020003" pitchFamily="2" charset="0"/>
                <a:hlinkClick r:id="rId3"/>
              </a:rPr>
              <a:t>csponte@bgsu.edu</a:t>
            </a:r>
            <a:endParaRPr lang="en-US" dirty="0">
              <a:latin typeface="Avenir Medium" panose="02000503020000020003" pitchFamily="2" charset="0"/>
            </a:endParaRPr>
          </a:p>
          <a:p>
            <a:pPr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Clr>
                <a:schemeClr val="tx1"/>
              </a:buClr>
              <a:buSzPct val="100000"/>
            </a:pPr>
            <a:r>
              <a:rPr lang="en-US" dirty="0">
                <a:latin typeface="Avenir Medium" panose="02000503020000020003" pitchFamily="2" charset="0"/>
              </a:rPr>
              <a:t>William (Bill) B. Birkett</a:t>
            </a:r>
            <a:br>
              <a:rPr lang="en-US" dirty="0">
                <a:latin typeface="Avenir Medium" panose="02000503020000020003" pitchFamily="2" charset="0"/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venir Medium" panose="02000503020000020003" pitchFamily="2" charset="0"/>
              </a:rPr>
              <a:t>Doppelganger, LLC</a:t>
            </a:r>
            <a:br>
              <a:rPr lang="en-US" dirty="0">
                <a:latin typeface="Avenir Medium" panose="02000503020000020003" pitchFamily="2" charset="0"/>
              </a:rPr>
            </a:br>
            <a:r>
              <a:rPr lang="en-US" dirty="0">
                <a:latin typeface="Avenir Medium" panose="02000503020000020003" pitchFamily="2" charset="0"/>
                <a:hlinkClick r:id="rId4"/>
              </a:rPr>
              <a:t>wbirkett@doplganger.com</a:t>
            </a:r>
            <a:endParaRPr lang="en-US" dirty="0">
              <a:latin typeface="Avenir Medium" panose="02000503020000020003" pitchFamily="2" charset="0"/>
            </a:endParaRPr>
          </a:p>
          <a:p>
            <a:pPr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Clr>
                <a:schemeClr val="tx1"/>
              </a:buClr>
              <a:buSzPct val="100000"/>
            </a:pPr>
            <a:r>
              <a:rPr lang="en-US" dirty="0">
                <a:latin typeface="Avenir Medium" panose="02000503020000020003" pitchFamily="2" charset="0"/>
              </a:rPr>
              <a:t>Web Site</a:t>
            </a:r>
            <a:br>
              <a:rPr lang="en-US" dirty="0">
                <a:latin typeface="Avenir Medium" panose="02000503020000020003" pitchFamily="2" charset="0"/>
              </a:rPr>
            </a:br>
            <a:r>
              <a:rPr lang="en-US" dirty="0">
                <a:latin typeface="Avenir Medium" panose="02000503020000020003" pitchFamily="2" charset="0"/>
                <a:hlinkClick r:id="rId5"/>
              </a:rPr>
              <a:t>https://optimalmethod.org</a:t>
            </a:r>
            <a:endParaRPr lang="en-US" dirty="0">
              <a:latin typeface="Avenir Medium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834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9504</TotalTime>
  <Words>3034</Words>
  <Application>Microsoft Macintosh PowerPoint</Application>
  <PresentationFormat>Widescreen</PresentationFormat>
  <Paragraphs>507</Paragraphs>
  <Slides>20</Slides>
  <Notes>20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Arial</vt:lpstr>
      <vt:lpstr>Avenir Black</vt:lpstr>
      <vt:lpstr>Avenir Black Oblique</vt:lpstr>
      <vt:lpstr>Avenir Book</vt:lpstr>
      <vt:lpstr>Avenir Heavy</vt:lpstr>
      <vt:lpstr>Avenir Medium</vt:lpstr>
      <vt:lpstr>Calibri</vt:lpstr>
      <vt:lpstr>Futura Medium</vt:lpstr>
      <vt:lpstr>Helvetica</vt:lpstr>
      <vt:lpstr>Menlo</vt:lpstr>
      <vt:lpstr>Myriad Pro Light</vt:lpstr>
      <vt:lpstr>Office Theme</vt:lpstr>
      <vt:lpstr>The Optimal Method for ECG Printing Applications</vt:lpstr>
      <vt:lpstr>Calibration Methods</vt:lpstr>
      <vt:lpstr>How It Works</vt:lpstr>
      <vt:lpstr>How It Works</vt:lpstr>
      <vt:lpstr>Animation</vt:lpstr>
      <vt:lpstr>Optimal Method Properties</vt:lpstr>
      <vt:lpstr>ECG Reference Profiles</vt:lpstr>
      <vt:lpstr>Statistically Accurate Calibration</vt:lpstr>
      <vt:lpstr>Choosing Samples for Calibration</vt:lpstr>
      <vt:lpstr>PressCal Test Chart Tool</vt:lpstr>
      <vt:lpstr>Making ECG Tone Curves</vt:lpstr>
      <vt:lpstr>Color Errors Are Reduced</vt:lpstr>
      <vt:lpstr>Applying Curves</vt:lpstr>
      <vt:lpstr>Spot Color Simulation</vt:lpstr>
      <vt:lpstr>Adding Spot Color Mixes to the Calibration Chart</vt:lpstr>
      <vt:lpstr>Color Management May Not Be Accurate Enough for Spot Colors</vt:lpstr>
      <vt:lpstr>PressCal Spot Color Tool</vt:lpstr>
      <vt:lpstr>Improved Spot Color Accuracy</vt:lpstr>
      <vt:lpstr>Tone Curves and Spot Color Mixes from a Single Test Run!</vt:lpstr>
      <vt:lpstr>Thank You!</vt:lpstr>
    </vt:vector>
  </TitlesOfParts>
  <Manager/>
  <Company>Doppelganger, LLC; Bowling Green State University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Optimal Method for ECG Printng Applications</dc:title>
  <dc:subject/>
  <dc:creator>William B. Birkett; Charles Spontelli</dc:creator>
  <cp:keywords>calibration, color, extended gamut</cp:keywords>
  <dc:description/>
  <cp:lastModifiedBy>William Birkett</cp:lastModifiedBy>
  <cp:revision>581</cp:revision>
  <dcterms:created xsi:type="dcterms:W3CDTF">2022-11-01T14:44:21Z</dcterms:created>
  <dcterms:modified xsi:type="dcterms:W3CDTF">2023-04-14T12:47:01Z</dcterms:modified>
  <cp:category/>
</cp:coreProperties>
</file>