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4" r:id="rId2"/>
  </p:sldMasterIdLst>
  <p:notesMasterIdLst>
    <p:notesMasterId r:id="rId30"/>
  </p:notesMasterIdLst>
  <p:sldIdLst>
    <p:sldId id="256" r:id="rId3"/>
    <p:sldId id="308" r:id="rId4"/>
    <p:sldId id="313" r:id="rId5"/>
    <p:sldId id="314" r:id="rId6"/>
    <p:sldId id="302" r:id="rId7"/>
    <p:sldId id="307" r:id="rId8"/>
    <p:sldId id="306" r:id="rId9"/>
    <p:sldId id="261" r:id="rId10"/>
    <p:sldId id="310" r:id="rId11"/>
    <p:sldId id="315" r:id="rId12"/>
    <p:sldId id="291" r:id="rId13"/>
    <p:sldId id="304" r:id="rId14"/>
    <p:sldId id="311" r:id="rId15"/>
    <p:sldId id="257" r:id="rId16"/>
    <p:sldId id="258" r:id="rId17"/>
    <p:sldId id="265" r:id="rId18"/>
    <p:sldId id="266" r:id="rId19"/>
    <p:sldId id="267" r:id="rId20"/>
    <p:sldId id="268" r:id="rId21"/>
    <p:sldId id="259" r:id="rId22"/>
    <p:sldId id="260" r:id="rId23"/>
    <p:sldId id="269" r:id="rId24"/>
    <p:sldId id="264" r:id="rId25"/>
    <p:sldId id="270" r:id="rId26"/>
    <p:sldId id="262" r:id="rId27"/>
    <p:sldId id="309" r:id="rId28"/>
    <p:sldId id="28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70136"/>
  </p:normalViewPr>
  <p:slideViewPr>
    <p:cSldViewPr snapToGrid="0" snapToObjects="1">
      <p:cViewPr varScale="1">
        <p:scale>
          <a:sx n="87" d="100"/>
          <a:sy n="87" d="100"/>
        </p:scale>
        <p:origin x="1560" y="200"/>
      </p:cViewPr>
      <p:guideLst>
        <p:guide orient="horz" pos="4008"/>
        <p:guide pos="3840"/>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5E093-ABC6-EC4D-9958-10FCF7922F3B}" type="datetimeFigureOut">
              <a:rPr lang="en-US" smtClean="0"/>
              <a:t>3/4/24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E4945-C790-4A4F-8BE4-455461CB449B}" type="slidenum">
              <a:rPr lang="en-US" smtClean="0"/>
              <a:t>‹#›</a:t>
            </a:fld>
            <a:endParaRPr lang="en-US" dirty="0"/>
          </a:p>
        </p:txBody>
      </p:sp>
    </p:spTree>
    <p:extLst>
      <p:ext uri="{BB962C8B-B14F-4D97-AF65-F5344CB8AC3E}">
        <p14:creationId xmlns:p14="http://schemas.microsoft.com/office/powerpoint/2010/main" val="2298283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JOE</a:t>
            </a:r>
          </a:p>
          <a:p>
            <a:endParaRPr lang="en-US" dirty="0"/>
          </a:p>
          <a:p>
            <a:r>
              <a:rPr lang="en-US" dirty="0"/>
              <a:t>Introductions</a:t>
            </a:r>
          </a:p>
          <a:p>
            <a:endParaRPr lang="en-US" dirty="0"/>
          </a:p>
          <a:p>
            <a:r>
              <a:rPr lang="en-US" dirty="0"/>
              <a:t>Joe introduces Steve, Chuck and Bill.</a:t>
            </a:r>
          </a:p>
          <a:p>
            <a:r>
              <a:rPr lang="en-US" dirty="0"/>
              <a:t>Joe can also mention the FTA ECG project, what we learned, and the new PDF Color Mapping tool</a:t>
            </a:r>
            <a:br>
              <a:rPr lang="en-US" dirty="0"/>
            </a:br>
            <a:r>
              <a:rPr lang="en-US" dirty="0"/>
              <a:t>that led to this presentation. We will cover that in more detail.</a:t>
            </a:r>
          </a:p>
          <a:p>
            <a:endParaRPr lang="en-US" dirty="0"/>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a:t>
            </a:fld>
            <a:endParaRPr lang="en-US" dirty="0"/>
          </a:p>
        </p:txBody>
      </p:sp>
    </p:spTree>
    <p:extLst>
      <p:ext uri="{BB962C8B-B14F-4D97-AF65-F5344CB8AC3E}">
        <p14:creationId xmlns:p14="http://schemas.microsoft.com/office/powerpoint/2010/main" val="1121693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DE4945-C790-4A4F-8BE4-455461CB44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77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ECG spot color mixes can be further fine-tined to even a closer match with the </a:t>
            </a:r>
            <a:r>
              <a:rPr lang="en-US" b="1" dirty="0"/>
              <a:t>Fine-Tuning tool</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software tool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FTA 7/color ECG profile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Test chart measurements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List of spot colors (L* a*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ndParaRPr>
          </a:p>
        </p:txBody>
      </p:sp>
      <p:sp>
        <p:nvSpPr>
          <p:cNvPr id="4" name="Slide Number Placeholder 3"/>
          <p:cNvSpPr>
            <a:spLocks noGrp="1"/>
          </p:cNvSpPr>
          <p:nvPr>
            <p:ph type="sldNum" sz="quarter" idx="5"/>
          </p:nvPr>
        </p:nvSpPr>
        <p:spPr/>
        <p:txBody>
          <a:bodyPr/>
          <a:lstStyle/>
          <a:p>
            <a:fld id="{94DE4945-C790-4A4F-8BE4-455461CB449B}" type="slidenum">
              <a:rPr lang="en-US" smtClean="0"/>
              <a:t>11</a:t>
            </a:fld>
            <a:endParaRPr lang="en-US" dirty="0"/>
          </a:p>
        </p:txBody>
      </p:sp>
    </p:spTree>
    <p:extLst>
      <p:ext uri="{BB962C8B-B14F-4D97-AF65-F5344CB8AC3E}">
        <p14:creationId xmlns:p14="http://schemas.microsoft.com/office/powerpoint/2010/main" val="169171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CHUCK</a:t>
            </a:r>
          </a:p>
          <a:p>
            <a:endParaRPr lang="en-US" sz="1400" b="1" dirty="0"/>
          </a:p>
          <a:p>
            <a:r>
              <a:rPr lang="en-US" sz="1400" b="0" dirty="0"/>
              <a:t>This is the Key Tool we were missing in our FTA ECG project. This led us to craft a solution –</a:t>
            </a:r>
          </a:p>
          <a:p>
            <a:r>
              <a:rPr lang="en-US" sz="1400" b="0" dirty="0"/>
              <a:t>The PDF Color Mapping Tool.</a:t>
            </a:r>
          </a:p>
          <a:p>
            <a:endParaRPr lang="en-US" sz="1400" b="0" dirty="0"/>
          </a:p>
          <a:p>
            <a:r>
              <a:rPr lang="en-US" sz="1400" b="0" dirty="0"/>
              <a:t>It Creates an ISO Standard PDF/X-5n with n-color space.</a:t>
            </a:r>
          </a:p>
          <a:p>
            <a:r>
              <a:rPr lang="en-US" sz="1400" b="0" dirty="0"/>
              <a:t>This standard was approved in 2010 and reaffirmed in 2021.</a:t>
            </a:r>
          </a:p>
          <a:p>
            <a:endParaRPr lang="en-US" sz="1400" b="0" dirty="0"/>
          </a:p>
          <a:p>
            <a:r>
              <a:rPr lang="en-US" sz="1400" b="0" dirty="0"/>
              <a:t>The PDF color mapping tool replaces the 24 spot colors in the PDF with the fine-tuned ECG spot color mixes.</a:t>
            </a:r>
          </a:p>
          <a:p>
            <a:r>
              <a:rPr lang="en-US" sz="1400" b="0" dirty="0"/>
              <a:t>These include mixes from the 7-color (CMYKOGV) ECG color space.</a:t>
            </a:r>
          </a:p>
          <a:p>
            <a:endParaRPr lang="en-US" sz="1400" b="0" dirty="0"/>
          </a:p>
          <a:p>
            <a:r>
              <a:rPr lang="en-US" sz="1400" b="0" dirty="0"/>
              <a:t>This tool utilizes:</a:t>
            </a:r>
          </a:p>
          <a:p>
            <a:r>
              <a:rPr lang="en-US" sz="1400" b="0" dirty="0"/>
              <a:t>	- PDF/X-4 with 24 spot colors</a:t>
            </a:r>
          </a:p>
          <a:p>
            <a:r>
              <a:rPr lang="en-US" sz="1400" b="0" dirty="0"/>
              <a:t>	- FTA 7-Color ECG ICCProfile</a:t>
            </a:r>
          </a:p>
          <a:p>
            <a:r>
              <a:rPr lang="en-US" sz="1400" b="0" dirty="0"/>
              <a:t>	- List of fine-tuned spot color mixes</a:t>
            </a:r>
          </a:p>
          <a:p>
            <a:endParaRPr lang="en-US" sz="1400" dirty="0"/>
          </a:p>
          <a:p>
            <a:endParaRPr lang="en-US" sz="1400" dirty="0"/>
          </a:p>
        </p:txBody>
      </p:sp>
      <p:sp>
        <p:nvSpPr>
          <p:cNvPr id="4" name="Slide Number Placeholder 3"/>
          <p:cNvSpPr>
            <a:spLocks noGrp="1"/>
          </p:cNvSpPr>
          <p:nvPr>
            <p:ph type="sldNum" sz="quarter" idx="5"/>
          </p:nvPr>
        </p:nvSpPr>
        <p:spPr/>
        <p:txBody>
          <a:bodyPr/>
          <a:lstStyle/>
          <a:p>
            <a:fld id="{94DE4945-C790-4A4F-8BE4-455461CB449B}" type="slidenum">
              <a:rPr lang="en-US" smtClean="0"/>
              <a:t>12</a:t>
            </a:fld>
            <a:endParaRPr lang="en-US" dirty="0"/>
          </a:p>
        </p:txBody>
      </p:sp>
    </p:spTree>
    <p:extLst>
      <p:ext uri="{BB962C8B-B14F-4D97-AF65-F5344CB8AC3E}">
        <p14:creationId xmlns:p14="http://schemas.microsoft.com/office/powerpoint/2010/main" val="2081364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CHUCK</a:t>
            </a:r>
          </a:p>
          <a:p>
            <a:endParaRPr lang="en-US" sz="1200" dirty="0"/>
          </a:p>
          <a:p>
            <a:r>
              <a:rPr lang="en-US" sz="1200" b="1" dirty="0"/>
              <a:t>This is the KEY TOOL we were missing to “Do More With Less” in the FTA ECG project.</a:t>
            </a:r>
          </a:p>
          <a:p>
            <a:endParaRPr lang="en-US" sz="1200" dirty="0"/>
          </a:p>
          <a:p>
            <a:r>
              <a:rPr lang="en-US" sz="1200" dirty="0"/>
              <a:t>The PDF color mapping tool uses the PDF/X-4 with spot colors, the FTA 7/C ICC profile, and the list of fine-tuned</a:t>
            </a:r>
            <a:br>
              <a:rPr lang="en-US" sz="1200" dirty="0"/>
            </a:br>
            <a:r>
              <a:rPr lang="en-US" sz="1200" dirty="0"/>
              <a:t>ECG spot color mixes created by the Fine-Tune Spot Color Mixes tool.</a:t>
            </a:r>
          </a:p>
          <a:p>
            <a:endParaRPr lang="en-US" sz="1200" dirty="0"/>
          </a:p>
          <a:p>
            <a:r>
              <a:rPr lang="en-US" sz="1200" dirty="0"/>
              <a:t>The tool replaces the spot colors in the original PDF/X-4 with fine-tuned ECG mixes. </a:t>
            </a:r>
            <a:br>
              <a:rPr lang="en-US" sz="1200" dirty="0"/>
            </a:br>
            <a:r>
              <a:rPr lang="en-US" sz="1200" dirty="0"/>
              <a:t>The mapping tool then creates a PDF/X-5n that includes a 7/color ECG working space.</a:t>
            </a:r>
            <a:br>
              <a:rPr lang="en-US" sz="1200" dirty="0"/>
            </a:br>
            <a:r>
              <a:rPr lang="en-US" sz="1200" dirty="0"/>
              <a:t>This is an ISO standard PDF file format. The file is then Ripped into 7-color separations for platemaking.</a:t>
            </a:r>
          </a:p>
          <a:p>
            <a:endParaRPr lang="en-US" sz="1200" dirty="0"/>
          </a:p>
          <a:p>
            <a:r>
              <a:rPr lang="en-US" sz="1200" b="1" dirty="0"/>
              <a:t>BILL DEMONSTRATES </a:t>
            </a:r>
            <a:r>
              <a:rPr lang="en-US" sz="1200" b="0" dirty="0"/>
              <a:t>the PDF Color Mapping tool.</a:t>
            </a:r>
            <a:endParaRPr lang="en-US" sz="1200" b="1" dirty="0"/>
          </a:p>
        </p:txBody>
      </p:sp>
      <p:sp>
        <p:nvSpPr>
          <p:cNvPr id="4" name="Slide Number Placeholder 3"/>
          <p:cNvSpPr>
            <a:spLocks noGrp="1"/>
          </p:cNvSpPr>
          <p:nvPr>
            <p:ph type="sldNum" sz="quarter" idx="5"/>
          </p:nvPr>
        </p:nvSpPr>
        <p:spPr/>
        <p:txBody>
          <a:bodyPr/>
          <a:lstStyle/>
          <a:p>
            <a:fld id="{94DE4945-C790-4A4F-8BE4-455461CB449B}" type="slidenum">
              <a:rPr lang="en-US" smtClean="0"/>
              <a:t>13</a:t>
            </a:fld>
            <a:endParaRPr lang="en-US" dirty="0"/>
          </a:p>
        </p:txBody>
      </p:sp>
    </p:spTree>
    <p:extLst>
      <p:ext uri="{BB962C8B-B14F-4D97-AF65-F5344CB8AC3E}">
        <p14:creationId xmlns:p14="http://schemas.microsoft.com/office/powerpoint/2010/main" val="313541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BILL</a:t>
            </a:r>
          </a:p>
          <a:p>
            <a:pPr marL="0" indent="0">
              <a:buFontTx/>
              <a:buNone/>
            </a:pPr>
            <a:endParaRPr lang="en-US" dirty="0"/>
          </a:p>
          <a:p>
            <a:pPr marL="0" indent="0">
              <a:buFontTx/>
              <a:buNone/>
            </a:pPr>
            <a:r>
              <a:rPr lang="en-US" dirty="0"/>
              <a:t>- Chuck has already introduced this workflow diagram.</a:t>
            </a:r>
          </a:p>
          <a:p>
            <a:pPr marL="0" indent="0">
              <a:buFontTx/>
              <a:buNone/>
            </a:pPr>
            <a:endParaRPr lang="en-US" dirty="0"/>
          </a:p>
          <a:p>
            <a:pPr marL="0" indent="0">
              <a:buFontTx/>
              <a:buNone/>
            </a:pPr>
            <a:r>
              <a:rPr lang="en-US" dirty="0"/>
              <a:t>- Download it from our web site or Zoom Chat to see it more clearly.</a:t>
            </a:r>
          </a:p>
          <a:p>
            <a:pPr marL="0" indent="0">
              <a:buFontTx/>
              <a:buNone/>
            </a:pPr>
            <a:endParaRPr lang="en-US" dirty="0"/>
          </a:p>
          <a:p>
            <a:pPr marL="0" indent="0">
              <a:buFontTx/>
              <a:buNone/>
            </a:pPr>
            <a:r>
              <a:rPr lang="en-US" dirty="0"/>
              <a:t>- The workflow uses three ECG tools:</a:t>
            </a:r>
          </a:p>
          <a:p>
            <a:pPr marL="0" indent="0">
              <a:buFontTx/>
              <a:buNone/>
            </a:pPr>
            <a:endParaRPr lang="en-US" dirty="0"/>
          </a:p>
          <a:p>
            <a:pPr marL="0" indent="0">
              <a:buFontTx/>
              <a:buNone/>
            </a:pPr>
            <a:r>
              <a:rPr lang="en-US" dirty="0"/>
              <a:t>	- PressCal_realistic_n-color_charts.plx</a:t>
            </a:r>
          </a:p>
          <a:p>
            <a:pPr marL="0" indent="0">
              <a:buFontTx/>
              <a:buNone/>
            </a:pPr>
            <a:endParaRPr lang="en-US" dirty="0"/>
          </a:p>
          <a:p>
            <a:pPr marL="0" indent="0">
              <a:buFontTx/>
              <a:buNone/>
            </a:pPr>
            <a:r>
              <a:rPr lang="en-US" dirty="0"/>
              <a:t>	- PressCal_fine-tune_spots.plx</a:t>
            </a:r>
          </a:p>
          <a:p>
            <a:pPr marL="0" indent="0">
              <a:buFontTx/>
              <a:buNone/>
            </a:pPr>
            <a:endParaRPr lang="en-US" dirty="0"/>
          </a:p>
          <a:p>
            <a:pPr marL="0" indent="0">
              <a:buFontTx/>
              <a:buNone/>
            </a:pPr>
            <a:r>
              <a:rPr lang="en-US" dirty="0"/>
              <a:t>	- PressCal_map_PDF_spot_colors_to_ECG.plx</a:t>
            </a:r>
          </a:p>
          <a:p>
            <a:pPr marL="0" indent="0">
              <a:buFontTx/>
              <a:buNone/>
            </a:pPr>
            <a:endParaRPr lang="en-US" dirty="0"/>
          </a:p>
          <a:p>
            <a:pPr marL="0" indent="0">
              <a:buFontTx/>
              <a:buNone/>
            </a:pPr>
            <a:r>
              <a:rPr lang="en-US" dirty="0"/>
              <a:t>- Note the ECG reference profile is an input to all these tools.</a:t>
            </a:r>
          </a:p>
          <a:p>
            <a:pPr marL="0" indent="0">
              <a:buFontTx/>
              <a:buNone/>
            </a:pPr>
            <a:endParaRPr lang="en-US" dirty="0"/>
          </a:p>
          <a:p>
            <a:pPr marL="0" indent="0">
              <a:buFontTx/>
              <a:buNone/>
            </a:pPr>
            <a:r>
              <a:rPr lang="en-US" dirty="0"/>
              <a:t>- Next, I will explain these tools in more detail and demonstrate them.</a:t>
            </a:r>
          </a:p>
          <a:p>
            <a:pPr marL="0" indent="0">
              <a:buFontTx/>
              <a:buNone/>
            </a:pPr>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14</a:t>
            </a:fld>
            <a:endParaRPr lang="en-US" dirty="0"/>
          </a:p>
        </p:txBody>
      </p:sp>
    </p:spTree>
    <p:extLst>
      <p:ext uri="{BB962C8B-B14F-4D97-AF65-F5344CB8AC3E}">
        <p14:creationId xmlns:p14="http://schemas.microsoft.com/office/powerpoint/2010/main" val="232229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n-color charts tool performs two functions:</a:t>
            </a:r>
          </a:p>
          <a:p>
            <a:endParaRPr lang="en-US" dirty="0"/>
          </a:p>
          <a:p>
            <a:r>
              <a:rPr lang="en-US" dirty="0"/>
              <a:t>	- Makes a calibration chart (original intent).</a:t>
            </a:r>
          </a:p>
          <a:p>
            <a:endParaRPr lang="en-US" dirty="0"/>
          </a:p>
          <a:p>
            <a:r>
              <a:rPr lang="en-US" dirty="0"/>
              <a:t>	- Calculates spot color mixes (builds), which are appended to the chart.</a:t>
            </a:r>
          </a:p>
          <a:p>
            <a:endParaRPr lang="en-US" dirty="0"/>
          </a:p>
          <a:p>
            <a:r>
              <a:rPr lang="en-US" dirty="0"/>
              <a:t>- Next, I will explain the calculation of spot color mixes.</a:t>
            </a:r>
          </a:p>
          <a:p>
            <a:endParaRPr lang="en-US" dirty="0"/>
          </a:p>
          <a:p>
            <a:r>
              <a:rPr lang="en-US" dirty="0"/>
              <a:t>- There are three possible calculation modes, chosen by the ”mix” setting.</a:t>
            </a:r>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15</a:t>
            </a:fld>
            <a:endParaRPr lang="en-US" dirty="0"/>
          </a:p>
        </p:txBody>
      </p:sp>
    </p:spTree>
    <p:extLst>
      <p:ext uri="{BB962C8B-B14F-4D97-AF65-F5344CB8AC3E}">
        <p14:creationId xmlns:p14="http://schemas.microsoft.com/office/powerpoint/2010/main" val="194853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mode = 0, spot mixes come directly from the profile B2A1 tag.</a:t>
            </a:r>
          </a:p>
          <a:p>
            <a:endParaRPr lang="en-US" dirty="0"/>
          </a:p>
          <a:p>
            <a:r>
              <a:rPr lang="en-US" dirty="0"/>
              <a:t>- Mixes are determined by the profiling software and its settings.</a:t>
            </a:r>
          </a:p>
          <a:p>
            <a:endParaRPr lang="en-US" dirty="0"/>
          </a:p>
          <a:p>
            <a:r>
              <a:rPr lang="en-US" dirty="0"/>
              <a:t>- This is how RIP software typically handles spot color simulation.</a:t>
            </a:r>
          </a:p>
          <a:p>
            <a:endParaRPr lang="en-US" dirty="0"/>
          </a:p>
          <a:p>
            <a:r>
              <a:rPr lang="en-US" dirty="0"/>
              <a:t>- Color mixes may contain any or all process colors (not good).</a:t>
            </a:r>
          </a:p>
          <a:p>
            <a:endParaRPr lang="en-US" dirty="0"/>
          </a:p>
          <a:p>
            <a:r>
              <a:rPr lang="en-US" dirty="0"/>
              <a:t>- Color accuracy may be inadequate for critical work (not good).</a:t>
            </a:r>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16</a:t>
            </a:fld>
            <a:endParaRPr lang="en-US" dirty="0"/>
          </a:p>
        </p:txBody>
      </p:sp>
    </p:spTree>
    <p:extLst>
      <p:ext uri="{BB962C8B-B14F-4D97-AF65-F5344CB8AC3E}">
        <p14:creationId xmlns:p14="http://schemas.microsoft.com/office/powerpoint/2010/main" val="2116066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modes 1 or 2, spot color mixes have 3 or fewer colors.</a:t>
            </a:r>
          </a:p>
          <a:p>
            <a:endParaRPr lang="en-US" dirty="0"/>
          </a:p>
          <a:p>
            <a:r>
              <a:rPr lang="en-US" dirty="0"/>
              <a:t>- They are computed differently, using the A2B1 tag.</a:t>
            </a:r>
          </a:p>
          <a:p>
            <a:endParaRPr lang="en-US" dirty="0"/>
          </a:p>
          <a:p>
            <a:r>
              <a:rPr lang="en-US" dirty="0"/>
              <a:t>- The %-dot values are adjusted until the ∆E = 0, or its minimum value (an iterative process, with %-dot limits).</a:t>
            </a:r>
          </a:p>
          <a:p>
            <a:endParaRPr lang="en-US" dirty="0"/>
          </a:p>
          <a:p>
            <a:r>
              <a:rPr lang="en-US" dirty="0"/>
              <a:t>- The algorithm provides control of the allowed color combinations, and their priority.</a:t>
            </a:r>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17</a:t>
            </a:fld>
            <a:endParaRPr lang="en-US" dirty="0"/>
          </a:p>
        </p:txBody>
      </p:sp>
    </p:spTree>
    <p:extLst>
      <p:ext uri="{BB962C8B-B14F-4D97-AF65-F5344CB8AC3E}">
        <p14:creationId xmlns:p14="http://schemas.microsoft.com/office/powerpoint/2010/main" val="4181537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7 process colors there are 35 possible combinations of 3 colors, 15 containing black and 20 without black.</a:t>
            </a:r>
          </a:p>
          <a:p>
            <a:endParaRPr lang="en-US" dirty="0"/>
          </a:p>
          <a:p>
            <a:r>
              <a:rPr lang="en-US" dirty="0"/>
              <a:t>- Here are the color combinations for a CMYKOGV process.</a:t>
            </a:r>
          </a:p>
          <a:p>
            <a:endParaRPr lang="en-US" dirty="0"/>
          </a:p>
          <a:p>
            <a:r>
              <a:rPr lang="en-US" dirty="0"/>
              <a:t>- We calculate all the color combinations in a certain order and choose the first to have ∆E = 0 or the one with minimum ∆E.</a:t>
            </a:r>
          </a:p>
          <a:p>
            <a:endParaRPr lang="en-US" dirty="0"/>
          </a:p>
          <a:p>
            <a:r>
              <a:rPr lang="en-US" dirty="0"/>
              <a:t>- Mixes using black ink are tested first. These combinations reduce metamerism and ink costs.</a:t>
            </a:r>
          </a:p>
          <a:p>
            <a:endParaRPr lang="en-US" dirty="0"/>
          </a:p>
          <a:p>
            <a:r>
              <a:rPr lang="en-US" dirty="0"/>
              <a:t>- </a:t>
            </a:r>
            <a:r>
              <a:rPr lang="en-US" b="1" dirty="0"/>
              <a:t>ESC</a:t>
            </a:r>
          </a:p>
          <a:p>
            <a:endParaRPr lang="en-US" dirty="0"/>
          </a:p>
          <a:p>
            <a:r>
              <a:rPr lang="en-US" dirty="0"/>
              <a:t>- Review the tool settings.</a:t>
            </a:r>
          </a:p>
          <a:p>
            <a:endParaRPr lang="en-US" dirty="0"/>
          </a:p>
          <a:p>
            <a:r>
              <a:rPr lang="en-US" dirty="0"/>
              <a:t>- Many ways to specify spot colors.</a:t>
            </a:r>
          </a:p>
          <a:p>
            <a:endParaRPr lang="en-US" dirty="0"/>
          </a:p>
          <a:p>
            <a:r>
              <a:rPr lang="en-US" dirty="0"/>
              <a:t>- Filter setting allows control of ink combinations.</a:t>
            </a:r>
          </a:p>
          <a:p>
            <a:endParaRPr lang="en-US" dirty="0"/>
          </a:p>
          <a:p>
            <a:r>
              <a:rPr lang="en-US" dirty="0"/>
              <a:t>- Run the software  (⌘ R)</a:t>
            </a:r>
          </a:p>
          <a:p>
            <a:endParaRPr lang="en-US" dirty="0"/>
          </a:p>
          <a:p>
            <a:r>
              <a:rPr lang="en-US" dirty="0"/>
              <a:t>- Review the output.</a:t>
            </a:r>
          </a:p>
          <a:p>
            <a:endParaRPr lang="en-US" dirty="0"/>
          </a:p>
          <a:p>
            <a:r>
              <a:rPr lang="en-US" dirty="0"/>
              <a:t>	- Test chart and reference file.</a:t>
            </a:r>
          </a:p>
          <a:p>
            <a:endParaRPr lang="en-US" dirty="0"/>
          </a:p>
          <a:p>
            <a:r>
              <a:rPr lang="en-US" dirty="0"/>
              <a:t>	- Spot color list.</a:t>
            </a:r>
          </a:p>
          <a:p>
            <a:endParaRPr lang="en-US" dirty="0"/>
          </a:p>
          <a:p>
            <a:r>
              <a:rPr lang="en-US" dirty="0"/>
              <a:t>	- Adobe swatch file (.ase)</a:t>
            </a:r>
          </a:p>
          <a:p>
            <a:endParaRPr lang="en-US" dirty="0"/>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18</a:t>
            </a:fld>
            <a:endParaRPr lang="en-US" dirty="0"/>
          </a:p>
        </p:txBody>
      </p:sp>
    </p:spTree>
    <p:extLst>
      <p:ext uri="{BB962C8B-B14F-4D97-AF65-F5344CB8AC3E}">
        <p14:creationId xmlns:p14="http://schemas.microsoft.com/office/powerpoint/2010/main" val="236406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Adobe swatch exchange file (.ase) can be opened in the Creative Suite apps.</a:t>
            </a:r>
          </a:p>
          <a:p>
            <a:endParaRPr lang="en-US" dirty="0"/>
          </a:p>
          <a:p>
            <a:r>
              <a:rPr lang="en-US" dirty="0"/>
              <a:t>- The spot colors are floating point L*a*b* values</a:t>
            </a:r>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19</a:t>
            </a:fld>
            <a:endParaRPr lang="en-US" dirty="0"/>
          </a:p>
        </p:txBody>
      </p:sp>
    </p:spTree>
    <p:extLst>
      <p:ext uri="{BB962C8B-B14F-4D97-AF65-F5344CB8AC3E}">
        <p14:creationId xmlns:p14="http://schemas.microsoft.com/office/powerpoint/2010/main" val="128402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p>
        </p:txBody>
      </p:sp>
      <p:sp>
        <p:nvSpPr>
          <p:cNvPr id="4" name="Slide Number Placeholder 3"/>
          <p:cNvSpPr>
            <a:spLocks noGrp="1"/>
          </p:cNvSpPr>
          <p:nvPr>
            <p:ph type="sldNum" sz="quarter" idx="5"/>
          </p:nvPr>
        </p:nvSpPr>
        <p:spPr/>
        <p:txBody>
          <a:bodyPr/>
          <a:lstStyle/>
          <a:p>
            <a:fld id="{94DE4945-C790-4A4F-8BE4-455461CB449B}" type="slidenum">
              <a:rPr lang="en-US" smtClean="0"/>
              <a:t>2</a:t>
            </a:fld>
            <a:endParaRPr lang="en-US" dirty="0"/>
          </a:p>
        </p:txBody>
      </p:sp>
    </p:spTree>
    <p:extLst>
      <p:ext uri="{BB962C8B-B14F-4D97-AF65-F5344CB8AC3E}">
        <p14:creationId xmlns:p14="http://schemas.microsoft.com/office/powerpoint/2010/main" val="2265507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primary reason to print ECG is to replace spot colors with ECG mixes.</a:t>
            </a:r>
          </a:p>
          <a:p>
            <a:endParaRPr lang="en-US" dirty="0"/>
          </a:p>
          <a:p>
            <a:r>
              <a:rPr lang="en-US" dirty="0"/>
              <a:t>- For this to be accepted by customers, the ECG colors must be accurate.</a:t>
            </a:r>
          </a:p>
          <a:p>
            <a:endParaRPr lang="en-US" dirty="0"/>
          </a:p>
          <a:p>
            <a:r>
              <a:rPr lang="en-US" dirty="0"/>
              <a:t>- The initial calculated color mixes may not be accurate enough.</a:t>
            </a:r>
          </a:p>
          <a:p>
            <a:endParaRPr lang="en-US" dirty="0"/>
          </a:p>
          <a:p>
            <a:r>
              <a:rPr lang="en-US" dirty="0"/>
              <a:t>- This tool adjusts the color mixes using their measured values and the reference profile.</a:t>
            </a:r>
          </a:p>
          <a:p>
            <a:endParaRPr lang="en-US" dirty="0"/>
          </a:p>
          <a:p>
            <a:r>
              <a:rPr lang="en-US" dirty="0"/>
              <a:t>- The accuracy of the adjusted colors is quite good.</a:t>
            </a:r>
          </a:p>
          <a:p>
            <a:endParaRPr lang="en-US" dirty="0"/>
          </a:p>
          <a:p>
            <a:r>
              <a:rPr lang="en-US" dirty="0"/>
              <a:t>- Notice that some of the adjusted values are less than 0% or greater than 100% (imaginary values).</a:t>
            </a:r>
          </a:p>
          <a:p>
            <a:endParaRPr lang="en-US" dirty="0"/>
          </a:p>
          <a:p>
            <a:r>
              <a:rPr lang="en-US" dirty="0"/>
              <a:t>- They may also be less than the min %-dot or greater than the max %-dot.</a:t>
            </a:r>
          </a:p>
          <a:p>
            <a:endParaRPr lang="en-US" dirty="0"/>
          </a:p>
          <a:p>
            <a:r>
              <a:rPr lang="en-US" dirty="0"/>
              <a:t>- The software resolves these “violations” by re-computing the best color match.</a:t>
            </a:r>
          </a:p>
          <a:p>
            <a:endParaRPr lang="en-US" dirty="0"/>
          </a:p>
          <a:p>
            <a:r>
              <a:rPr lang="en-US" dirty="0"/>
              <a:t>- </a:t>
            </a:r>
            <a:r>
              <a:rPr lang="en-US" b="1" dirty="0"/>
              <a:t>ESC</a:t>
            </a:r>
          </a:p>
          <a:p>
            <a:endParaRPr lang="en-US" dirty="0"/>
          </a:p>
          <a:p>
            <a:r>
              <a:rPr lang="en-US" dirty="0"/>
              <a:t>- Review the tool settings.</a:t>
            </a:r>
          </a:p>
          <a:p>
            <a:endParaRPr lang="en-US" dirty="0"/>
          </a:p>
          <a:p>
            <a:r>
              <a:rPr lang="en-US" dirty="0"/>
              <a:t>- Run the software (⌘ R)</a:t>
            </a:r>
          </a:p>
          <a:p>
            <a:endParaRPr lang="en-US" dirty="0"/>
          </a:p>
          <a:p>
            <a:r>
              <a:rPr lang="en-US" dirty="0"/>
              <a:t>- Review the output.</a:t>
            </a:r>
          </a:p>
          <a:p>
            <a:endParaRPr lang="en-US" dirty="0"/>
          </a:p>
          <a:p>
            <a:r>
              <a:rPr lang="en-US" dirty="0"/>
              <a:t>- Additional iterations are possible.</a:t>
            </a:r>
          </a:p>
          <a:p>
            <a:endParaRPr lang="en-US" dirty="0"/>
          </a:p>
          <a:p>
            <a:r>
              <a:rPr lang="en-US" dirty="0"/>
              <a:t>- This tool is optional.</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20</a:t>
            </a:fld>
            <a:endParaRPr lang="en-US" dirty="0"/>
          </a:p>
        </p:txBody>
      </p:sp>
    </p:spTree>
    <p:extLst>
      <p:ext uri="{BB962C8B-B14F-4D97-AF65-F5344CB8AC3E}">
        <p14:creationId xmlns:p14="http://schemas.microsoft.com/office/powerpoint/2010/main" val="152582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The fine-tune spot colors tool outputs a list of spot colors and ECG mixes in CGATS format.</a:t>
            </a:r>
          </a:p>
          <a:p>
            <a:pPr marL="0" indent="0">
              <a:buFontTx/>
              <a:buNone/>
            </a:pPr>
            <a:endParaRPr lang="en-US" dirty="0"/>
          </a:p>
          <a:p>
            <a:pPr marL="0" indent="0">
              <a:buFontTx/>
              <a:buNone/>
            </a:pPr>
            <a:r>
              <a:rPr lang="en-US" dirty="0"/>
              <a:t>- These color values must now be inserted into the workflow.</a:t>
            </a:r>
          </a:p>
          <a:p>
            <a:pPr marL="0" indent="0">
              <a:buFontTx/>
              <a:buNone/>
            </a:pPr>
            <a:endParaRPr lang="en-US" dirty="0"/>
          </a:p>
          <a:p>
            <a:pPr marL="0" indent="0">
              <a:buFontTx/>
              <a:buNone/>
            </a:pPr>
            <a:r>
              <a:rPr lang="en-US" dirty="0"/>
              <a:t>- Here is how that’s done in Fiery XF.</a:t>
            </a:r>
          </a:p>
          <a:p>
            <a:pPr marL="0" indent="0">
              <a:buFontTx/>
              <a:buNone/>
            </a:pPr>
            <a:endParaRPr lang="en-US" dirty="0"/>
          </a:p>
          <a:p>
            <a:pPr marL="0" indent="0">
              <a:buFontTx/>
              <a:buNone/>
            </a:pPr>
            <a:r>
              <a:rPr lang="en-US" dirty="0"/>
              <a:t>- We thought this part would be easy. It was not easy!</a:t>
            </a:r>
          </a:p>
          <a:p>
            <a:pPr marL="0" indent="0">
              <a:buFontTx/>
              <a:buNone/>
            </a:pPr>
            <a:endParaRPr lang="en-US" dirty="0"/>
          </a:p>
          <a:p>
            <a:pPr marL="0" indent="0">
              <a:buFontTx/>
              <a:buNone/>
            </a:pPr>
            <a:r>
              <a:rPr lang="en-US" dirty="0"/>
              <a:t>- The Esko software does not support manual entry of spot color mixes (according to several Esko experts).</a:t>
            </a:r>
          </a:p>
          <a:p>
            <a:pPr marL="0" indent="0">
              <a:buFontTx/>
              <a:buNone/>
            </a:pPr>
            <a:endParaRPr lang="en-US" dirty="0"/>
          </a:p>
          <a:p>
            <a:pPr marL="0" indent="0">
              <a:buFontTx/>
              <a:buNone/>
            </a:pPr>
            <a:r>
              <a:rPr lang="en-US" dirty="0"/>
              <a:t>- Catherine and Kenny devised a clever workaround and were able to print our posters for the Fall Conference.</a:t>
            </a:r>
          </a:p>
          <a:p>
            <a:pPr marL="0" indent="0">
              <a:buFontTx/>
              <a:buNone/>
            </a:pPr>
            <a:endParaRPr lang="en-US" dirty="0"/>
          </a:p>
          <a:p>
            <a:pPr marL="0" indent="0">
              <a:buFontTx/>
              <a:buNone/>
            </a:pPr>
            <a:r>
              <a:rPr lang="en-US" dirty="0"/>
              <a:t>- Their workaround was messy – unsuitable for production.</a:t>
            </a:r>
          </a:p>
          <a:p>
            <a:pPr marL="0" indent="0">
              <a:buFontTx/>
              <a:buNone/>
            </a:pPr>
            <a:endParaRPr lang="en-US" dirty="0"/>
          </a:p>
          <a:p>
            <a:pPr marL="0" indent="0">
              <a:buFontTx/>
              <a:buNone/>
            </a:pPr>
            <a:r>
              <a:rPr lang="en-US" dirty="0"/>
              <a:t>- We ended the project with a bittersweet feeling. Although we accomplished some good things, we didn’t deliver a simple ECG solution.</a:t>
            </a:r>
          </a:p>
          <a:p>
            <a:pPr marL="0" indent="0">
              <a:buFontTx/>
              <a:buNone/>
            </a:pPr>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21</a:t>
            </a:fld>
            <a:endParaRPr lang="en-US" dirty="0"/>
          </a:p>
        </p:txBody>
      </p:sp>
    </p:spTree>
    <p:extLst>
      <p:ext uri="{BB962C8B-B14F-4D97-AF65-F5344CB8AC3E}">
        <p14:creationId xmlns:p14="http://schemas.microsoft.com/office/powerpoint/2010/main" val="2379183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struggle with the poster prepress led to development of the spot color mapping tool.</a:t>
            </a:r>
          </a:p>
          <a:p>
            <a:endParaRPr lang="en-US" dirty="0"/>
          </a:p>
          <a:p>
            <a:r>
              <a:rPr lang="en-US" dirty="0"/>
              <a:t>- The basic idea is to modify the PDF file before it is RIPed, replacing spot colors with ECG mixes.</a:t>
            </a:r>
          </a:p>
          <a:p>
            <a:endParaRPr lang="en-US" dirty="0"/>
          </a:p>
          <a:p>
            <a:r>
              <a:rPr lang="en-US" dirty="0"/>
              <a:t>- According to PDF workflow experts we consulted, there was no existing tool to do this.</a:t>
            </a:r>
          </a:p>
          <a:p>
            <a:endParaRPr lang="en-US" dirty="0"/>
          </a:p>
          <a:p>
            <a:r>
              <a:rPr lang="en-US" dirty="0"/>
              <a:t>- So, we created that tool!</a:t>
            </a:r>
          </a:p>
          <a:p>
            <a:endParaRPr lang="en-US" dirty="0"/>
          </a:p>
          <a:p>
            <a:r>
              <a:rPr lang="en-US" dirty="0"/>
              <a:t>- In 2010, ISO 15930-8 was released describing the PDF/X-5 standard.</a:t>
            </a:r>
          </a:p>
          <a:p>
            <a:endParaRPr lang="en-US" dirty="0"/>
          </a:p>
          <a:p>
            <a:r>
              <a:rPr lang="en-US" dirty="0"/>
              <a:t>- The PDF/X-5n level supports n-colorants making it suitable for ECG workflows.</a:t>
            </a:r>
          </a:p>
          <a:p>
            <a:endParaRPr lang="en-US" dirty="0"/>
          </a:p>
          <a:p>
            <a:r>
              <a:rPr lang="en-US" dirty="0"/>
              <a:t>- Our tool adds a DeviceN colorspace to the PDF. This colorspace is derived from the reference profile.</a:t>
            </a:r>
          </a:p>
          <a:p>
            <a:endParaRPr lang="en-US" dirty="0"/>
          </a:p>
          <a:p>
            <a:r>
              <a:rPr lang="en-US" dirty="0"/>
              <a:t>- Spot colors are replaced by DeviceN color mixes.</a:t>
            </a:r>
          </a:p>
          <a:p>
            <a:endParaRPr lang="en-US" dirty="0"/>
          </a:p>
          <a:p>
            <a:r>
              <a:rPr lang="en-US" dirty="0"/>
              <a:t>- Unused spot colorspaces are removed.</a:t>
            </a:r>
          </a:p>
          <a:p>
            <a:endParaRPr lang="en-US" dirty="0"/>
          </a:p>
          <a:p>
            <a:r>
              <a:rPr lang="en-US" dirty="0"/>
              <a:t>- </a:t>
            </a:r>
            <a:r>
              <a:rPr lang="en-US" b="1" dirty="0"/>
              <a:t>ESC</a:t>
            </a:r>
          </a:p>
          <a:p>
            <a:endParaRPr lang="en-US" dirty="0"/>
          </a:p>
          <a:p>
            <a:r>
              <a:rPr lang="en-US" dirty="0"/>
              <a:t>- Review the source PDF in Acrobat.</a:t>
            </a:r>
          </a:p>
          <a:p>
            <a:endParaRPr lang="en-US" dirty="0"/>
          </a:p>
          <a:p>
            <a:r>
              <a:rPr lang="en-US" dirty="0"/>
              <a:t>- Show Ink Manager can only map to CMYK.</a:t>
            </a:r>
          </a:p>
          <a:p>
            <a:endParaRPr lang="en-US" dirty="0"/>
          </a:p>
          <a:p>
            <a:r>
              <a:rPr lang="en-US" dirty="0"/>
              <a:t>- Review the mapping tool settings.</a:t>
            </a:r>
          </a:p>
          <a:p>
            <a:endParaRPr lang="en-US" dirty="0"/>
          </a:p>
          <a:p>
            <a:r>
              <a:rPr lang="en-US" dirty="0"/>
              <a:t>- Run the software  (⌘ R). It is fast.</a:t>
            </a:r>
          </a:p>
          <a:p>
            <a:endParaRPr lang="en-US" dirty="0"/>
          </a:p>
          <a:p>
            <a:r>
              <a:rPr lang="en-US" dirty="0"/>
              <a:t>- Review the modified PDF in Acrobat.</a:t>
            </a:r>
          </a:p>
          <a:p>
            <a:endParaRPr lang="en-US" dirty="0"/>
          </a:p>
          <a:p>
            <a:r>
              <a:rPr lang="en-US" dirty="0"/>
              <a:t>- PDFs can be used to make proofs and plates.</a:t>
            </a:r>
          </a:p>
          <a:p>
            <a:endParaRPr lang="en-US" dirty="0"/>
          </a:p>
          <a:p>
            <a:r>
              <a:rPr lang="en-US" dirty="0"/>
              <a:t>- PDF RIPed successfully at Clemson, comment from Kenny Tucker</a:t>
            </a:r>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22</a:t>
            </a:fld>
            <a:endParaRPr lang="en-US" dirty="0"/>
          </a:p>
        </p:txBody>
      </p:sp>
    </p:spTree>
    <p:extLst>
      <p:ext uri="{BB962C8B-B14F-4D97-AF65-F5344CB8AC3E}">
        <p14:creationId xmlns:p14="http://schemas.microsoft.com/office/powerpoint/2010/main" val="1701725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Review the workflow diagram, locate each tool.</a:t>
            </a:r>
          </a:p>
          <a:p>
            <a:endParaRPr lang="en-US" dirty="0"/>
          </a:p>
          <a:p>
            <a:r>
              <a:rPr lang="en-US" dirty="0"/>
              <a:t>- Color management is done prior to RIPing. The PDF contains only DeviceCMYK, DeviceN, and spot colors.</a:t>
            </a:r>
          </a:p>
          <a:p>
            <a:endParaRPr lang="en-US" dirty="0"/>
          </a:p>
          <a:p>
            <a:r>
              <a:rPr lang="en-US" dirty="0"/>
              <a:t>- The RIP handles transparency, if any. Blending is done in Device colorspace.</a:t>
            </a:r>
          </a:p>
          <a:p>
            <a:endParaRPr lang="en-US" dirty="0"/>
          </a:p>
          <a:p>
            <a:r>
              <a:rPr lang="en-US" dirty="0"/>
              <a:t>- The PDF/X-5n workflow is DFE agnostic.</a:t>
            </a:r>
          </a:p>
          <a:p>
            <a:endParaRPr lang="en-US" dirty="0"/>
          </a:p>
          <a:p>
            <a:r>
              <a:rPr lang="en-US" dirty="0"/>
              <a:t>- Automated replacement of spot colors is quick and error-free.</a:t>
            </a:r>
          </a:p>
          <a:p>
            <a:endParaRPr lang="en-US" dirty="0"/>
          </a:p>
          <a:p>
            <a:r>
              <a:rPr lang="en-US" dirty="0"/>
              <a:t>- Spot color mixes may be accumulated as they are encountered.</a:t>
            </a:r>
          </a:p>
          <a:p>
            <a:endParaRPr lang="en-US" dirty="0"/>
          </a:p>
          <a:p>
            <a:r>
              <a:rPr lang="en-US" dirty="0"/>
              <a:t>- Manual adjustments to mixes are easily made in a text editor.</a:t>
            </a:r>
          </a:p>
          <a:p>
            <a:endParaRPr lang="en-US" dirty="0"/>
          </a:p>
          <a:p>
            <a:r>
              <a:rPr lang="en-US" dirty="0"/>
              <a:t>- ECG Tools work with any CMYK + N process, for example CMYKOV (Indigo or Domino). They even work for CMYK.</a:t>
            </a:r>
          </a:p>
          <a:p>
            <a:endParaRPr lang="en-US" dirty="0"/>
          </a:p>
          <a:p>
            <a:r>
              <a:rPr lang="en-US" dirty="0"/>
              <a:t>- Full CIE-015:2018 colorimetry is supported, including all standard illuminants and observers.</a:t>
            </a:r>
          </a:p>
          <a:p>
            <a:endParaRPr lang="en-US" dirty="0"/>
          </a:p>
          <a:p>
            <a:r>
              <a:rPr lang="en-US" dirty="0"/>
              <a:t>- Bump curves are applied to ICC profiles (printer or device links).</a:t>
            </a:r>
          </a:p>
          <a:p>
            <a:endParaRPr lang="en-US" dirty="0"/>
          </a:p>
          <a:p>
            <a:r>
              <a:rPr lang="en-US" dirty="0"/>
              <a:t>- Other tools enforce min/max %-dot constraints.</a:t>
            </a:r>
          </a:p>
          <a:p>
            <a:endParaRPr lang="en-US" dirty="0"/>
          </a:p>
          <a:p>
            <a:r>
              <a:rPr lang="en-US" dirty="0"/>
              <a:t>- PDFs are color-accurate in Acrobat Pro (good for soft proofing).</a:t>
            </a:r>
          </a:p>
          <a:p>
            <a:endParaRPr lang="en-US" dirty="0"/>
          </a:p>
          <a:p>
            <a:r>
              <a:rPr lang="en-US" dirty="0"/>
              <a:t>- Tools may be part of an automated process (CLI).</a:t>
            </a:r>
          </a:p>
          <a:p>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23</a:t>
            </a:fld>
            <a:endParaRPr lang="en-US" dirty="0"/>
          </a:p>
        </p:txBody>
      </p:sp>
    </p:spTree>
    <p:extLst>
      <p:ext uri="{BB962C8B-B14F-4D97-AF65-F5344CB8AC3E}">
        <p14:creationId xmlns:p14="http://schemas.microsoft.com/office/powerpoint/2010/main" val="2890500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We’ve already covered three tools used by the PDF/X-5n workflow.</a:t>
            </a:r>
          </a:p>
          <a:p>
            <a:endParaRPr lang="en-US" dirty="0"/>
          </a:p>
          <a:p>
            <a:r>
              <a:rPr lang="en-US" dirty="0"/>
              <a:t>- There are five tools for handling color measurements.</a:t>
            </a:r>
          </a:p>
          <a:p>
            <a:endParaRPr lang="en-US" dirty="0"/>
          </a:p>
          <a:p>
            <a:r>
              <a:rPr lang="en-US" dirty="0"/>
              <a:t>- There are six tools for merging and editing ICC profiles.</a:t>
            </a:r>
          </a:p>
        </p:txBody>
      </p:sp>
      <p:sp>
        <p:nvSpPr>
          <p:cNvPr id="4" name="Slide Number Placeholder 3"/>
          <p:cNvSpPr>
            <a:spLocks noGrp="1"/>
          </p:cNvSpPr>
          <p:nvPr>
            <p:ph type="sldNum" sz="quarter" idx="5"/>
          </p:nvPr>
        </p:nvSpPr>
        <p:spPr/>
        <p:txBody>
          <a:bodyPr/>
          <a:lstStyle/>
          <a:p>
            <a:fld id="{94DE4945-C790-4A4F-8BE4-455461CB449B}" type="slidenum">
              <a:rPr lang="en-US" smtClean="0"/>
              <a:t>24</a:t>
            </a:fld>
            <a:endParaRPr lang="en-US" dirty="0"/>
          </a:p>
        </p:txBody>
      </p:sp>
    </p:spTree>
    <p:extLst>
      <p:ext uri="{BB962C8B-B14F-4D97-AF65-F5344CB8AC3E}">
        <p14:creationId xmlns:p14="http://schemas.microsoft.com/office/powerpoint/2010/main" val="337674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Go to Optimal Method website</a:t>
            </a:r>
          </a:p>
          <a:p>
            <a:pPr marL="0" indent="0">
              <a:buFontTx/>
              <a:buNone/>
            </a:pPr>
            <a:endParaRPr lang="en-US" dirty="0"/>
          </a:p>
          <a:p>
            <a:pPr marL="0" indent="0">
              <a:buFontTx/>
              <a:buNone/>
            </a:pPr>
            <a:r>
              <a:rPr lang="en-US" dirty="0"/>
              <a:t>- Download and install PressCal (ECG Tools uses its software modules).</a:t>
            </a:r>
          </a:p>
          <a:p>
            <a:pPr marL="0" indent="0">
              <a:buFontTx/>
              <a:buNone/>
            </a:pPr>
            <a:endParaRPr lang="en-US" dirty="0"/>
          </a:p>
          <a:p>
            <a:pPr marL="0" indent="0">
              <a:buFontTx/>
              <a:buNone/>
            </a:pPr>
            <a:r>
              <a:rPr lang="en-US" dirty="0"/>
              <a:t>- Download and install ECG Tools.</a:t>
            </a:r>
          </a:p>
          <a:p>
            <a:pPr marL="0" indent="0">
              <a:buFontTx/>
              <a:buNone/>
            </a:pPr>
            <a:endParaRPr lang="en-US" dirty="0"/>
          </a:p>
          <a:p>
            <a:pPr marL="0" indent="0">
              <a:buFontTx/>
              <a:buNone/>
            </a:pPr>
            <a:r>
              <a:rPr lang="en-US" dirty="0"/>
              <a:t>- Read the instructions and run the tools with built-in data.</a:t>
            </a:r>
          </a:p>
          <a:p>
            <a:pPr marL="0" indent="0">
              <a:buFontTx/>
              <a:buNone/>
            </a:pPr>
            <a:endParaRPr lang="en-US" dirty="0"/>
          </a:p>
          <a:p>
            <a:pPr marL="0" indent="0">
              <a:buFontTx/>
              <a:buNone/>
            </a:pPr>
            <a:r>
              <a:rPr lang="en-US" dirty="0"/>
              <a:t>- Use your own data.</a:t>
            </a:r>
          </a:p>
          <a:p>
            <a:pPr marL="0" indent="0">
              <a:buFontTx/>
              <a:buNone/>
            </a:pPr>
            <a:endParaRPr lang="en-US" dirty="0"/>
          </a:p>
          <a:p>
            <a:pPr marL="0" indent="0">
              <a:buFontTx/>
              <a:buNone/>
            </a:pPr>
            <a:r>
              <a:rPr lang="en-US" dirty="0"/>
              <a:t>- The Fall Conference poster.</a:t>
            </a:r>
          </a:p>
          <a:p>
            <a:pPr marL="0" indent="0">
              <a:buFontTx/>
              <a:buNone/>
            </a:pPr>
            <a:endParaRPr lang="en-US" dirty="0"/>
          </a:p>
          <a:p>
            <a:pPr marL="0" indent="0">
              <a:buFontTx/>
              <a:buNone/>
            </a:pPr>
            <a:r>
              <a:rPr lang="en-US" dirty="0"/>
              <a:t>- The PDF/X-5n workflow diagram.</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25</a:t>
            </a:fld>
            <a:endParaRPr lang="en-US" dirty="0"/>
          </a:p>
        </p:txBody>
      </p:sp>
    </p:spTree>
    <p:extLst>
      <p:ext uri="{BB962C8B-B14F-4D97-AF65-F5344CB8AC3E}">
        <p14:creationId xmlns:p14="http://schemas.microsoft.com/office/powerpoint/2010/main" val="853532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CHUCK/STEVE</a:t>
            </a:r>
          </a:p>
          <a:p>
            <a:endParaRPr lang="en-US" dirty="0"/>
          </a:p>
          <a:p>
            <a:r>
              <a:rPr lang="en-US" dirty="0"/>
              <a:t>Steve will discuss this inexpensive ECG workflow and tools from his familiarity of </a:t>
            </a:r>
            <a:r>
              <a:rPr lang="en-US" b="1" dirty="0"/>
              <a:t>print standards</a:t>
            </a:r>
            <a:br>
              <a:rPr lang="en-US" dirty="0"/>
            </a:br>
            <a:r>
              <a:rPr lang="en-US" dirty="0"/>
              <a:t>and his involvement of </a:t>
            </a:r>
            <a:r>
              <a:rPr lang="en-US" b="1" dirty="0"/>
              <a:t>current brand practices.</a:t>
            </a:r>
          </a:p>
          <a:p>
            <a:endParaRPr lang="en-US" dirty="0"/>
          </a:p>
          <a:p>
            <a:r>
              <a:rPr lang="en-US" dirty="0"/>
              <a:t>QUESTIONS?</a:t>
            </a:r>
          </a:p>
        </p:txBody>
      </p:sp>
      <p:sp>
        <p:nvSpPr>
          <p:cNvPr id="4" name="Slide Number Placeholder 3"/>
          <p:cNvSpPr>
            <a:spLocks noGrp="1"/>
          </p:cNvSpPr>
          <p:nvPr>
            <p:ph type="sldNum" sz="quarter" idx="5"/>
          </p:nvPr>
        </p:nvSpPr>
        <p:spPr/>
        <p:txBody>
          <a:bodyPr/>
          <a:lstStyle/>
          <a:p>
            <a:fld id="{94DE4945-C790-4A4F-8BE4-455461CB449B}" type="slidenum">
              <a:rPr lang="en-US" smtClean="0"/>
              <a:t>26</a:t>
            </a:fld>
            <a:endParaRPr lang="en-US" dirty="0"/>
          </a:p>
        </p:txBody>
      </p:sp>
    </p:spTree>
    <p:extLst>
      <p:ext uri="{BB962C8B-B14F-4D97-AF65-F5344CB8AC3E}">
        <p14:creationId xmlns:p14="http://schemas.microsoft.com/office/powerpoint/2010/main" val="2268220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hearing our presentation.</a:t>
            </a:r>
          </a:p>
          <a:p>
            <a:endParaRPr lang="en-US" dirty="0"/>
          </a:p>
          <a:p>
            <a:endParaRPr lang="en-US" dirty="0"/>
          </a:p>
          <a:p>
            <a:r>
              <a:rPr lang="en-US" dirty="0"/>
              <a:t>Please feel free to contact us.</a:t>
            </a:r>
          </a:p>
          <a:p>
            <a:endParaRPr lang="en-US" dirty="0"/>
          </a:p>
        </p:txBody>
      </p:sp>
      <p:sp>
        <p:nvSpPr>
          <p:cNvPr id="5" name="Date Placeholder 4">
            <a:extLst>
              <a:ext uri="{FF2B5EF4-FFF2-40B4-BE49-F238E27FC236}">
                <a16:creationId xmlns:a16="http://schemas.microsoft.com/office/drawing/2014/main" id="{70575259-2423-3040-B981-445B046B8216}"/>
              </a:ext>
            </a:extLst>
          </p:cNvPr>
          <p:cNvSpPr>
            <a:spLocks noGrp="1"/>
          </p:cNvSpPr>
          <p:nvPr>
            <p:ph type="dt" idx="1"/>
          </p:nvPr>
        </p:nvSpPr>
        <p:spPr/>
        <p:txBody>
          <a:bodyPr/>
          <a:lstStyle/>
          <a:p>
            <a:fld id="{159D1341-5BF0-CD43-B2B8-DF853572F739}" type="datetime1">
              <a:rPr lang="en-US" smtClean="0"/>
              <a:t>3/4/24</a:t>
            </a:fld>
            <a:endParaRPr lang="en-US" dirty="0"/>
          </a:p>
        </p:txBody>
      </p:sp>
      <p:sp>
        <p:nvSpPr>
          <p:cNvPr id="6" name="Footer Placeholder 5">
            <a:extLst>
              <a:ext uri="{FF2B5EF4-FFF2-40B4-BE49-F238E27FC236}">
                <a16:creationId xmlns:a16="http://schemas.microsoft.com/office/drawing/2014/main" id="{1FA99D01-02E1-DB41-9A94-C040522F371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02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p>
          <a:p>
            <a:endParaRPr lang="en-US" dirty="0"/>
          </a:p>
          <a:p>
            <a:r>
              <a:rPr lang="en-US" dirty="0"/>
              <a:t>Mention where we did the trial printing for the FTA ECG project.</a:t>
            </a:r>
          </a:p>
        </p:txBody>
      </p:sp>
      <p:sp>
        <p:nvSpPr>
          <p:cNvPr id="4" name="Slide Number Placeholder 3"/>
          <p:cNvSpPr>
            <a:spLocks noGrp="1"/>
          </p:cNvSpPr>
          <p:nvPr>
            <p:ph type="sldNum" sz="quarter" idx="5"/>
          </p:nvPr>
        </p:nvSpPr>
        <p:spPr/>
        <p:txBody>
          <a:bodyPr/>
          <a:lstStyle/>
          <a:p>
            <a:fld id="{94DE4945-C790-4A4F-8BE4-455461CB449B}" type="slidenum">
              <a:rPr lang="en-US" smtClean="0"/>
              <a:t>3</a:t>
            </a:fld>
            <a:endParaRPr lang="en-US" dirty="0"/>
          </a:p>
        </p:txBody>
      </p:sp>
    </p:spTree>
    <p:extLst>
      <p:ext uri="{BB962C8B-B14F-4D97-AF65-F5344CB8AC3E}">
        <p14:creationId xmlns:p14="http://schemas.microsoft.com/office/powerpoint/2010/main" val="346087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tx1"/>
                </a:solidFill>
              </a:rPr>
              <a:t>STEVE</a:t>
            </a:r>
          </a:p>
          <a:p>
            <a:endParaRPr lang="en-US" sz="1400" dirty="0">
              <a:solidFill>
                <a:schemeClr val="tx1"/>
              </a:solidFill>
            </a:endParaRPr>
          </a:p>
          <a:p>
            <a:r>
              <a:rPr lang="en-US" sz="1400" dirty="0">
                <a:solidFill>
                  <a:schemeClr val="tx1"/>
                </a:solidFill>
              </a:rPr>
              <a:t>Steve’s introduction. Will expand on this and or other benefits.</a:t>
            </a:r>
          </a:p>
        </p:txBody>
      </p:sp>
      <p:sp>
        <p:nvSpPr>
          <p:cNvPr id="4" name="Slide Number Placeholder 3"/>
          <p:cNvSpPr>
            <a:spLocks noGrp="1"/>
          </p:cNvSpPr>
          <p:nvPr>
            <p:ph type="sldNum" sz="quarter" idx="5"/>
          </p:nvPr>
        </p:nvSpPr>
        <p:spPr/>
        <p:txBody>
          <a:bodyPr/>
          <a:lstStyle/>
          <a:p>
            <a:fld id="{94DE4945-C790-4A4F-8BE4-455461CB449B}" type="slidenum">
              <a:rPr lang="en-US" smtClean="0"/>
              <a:t>4</a:t>
            </a:fld>
            <a:endParaRPr lang="en-US" dirty="0"/>
          </a:p>
        </p:txBody>
      </p:sp>
    </p:spTree>
    <p:extLst>
      <p:ext uri="{BB962C8B-B14F-4D97-AF65-F5344CB8AC3E}">
        <p14:creationId xmlns:p14="http://schemas.microsoft.com/office/powerpoint/2010/main" val="68609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p>
          <a:p>
            <a:endParaRPr lang="en-US" b="1" dirty="0"/>
          </a:p>
          <a:p>
            <a:r>
              <a:rPr lang="en-US" b="1" dirty="0"/>
              <a:t>This is the CENTERPIECE of our ECG Workflow. </a:t>
            </a:r>
          </a:p>
          <a:p>
            <a:endParaRPr lang="en-US" b="1" dirty="0"/>
          </a:p>
          <a:p>
            <a:r>
              <a:rPr lang="en-US" b="1" dirty="0"/>
              <a:t>It is the ECG color reference we are trying to match.</a:t>
            </a:r>
          </a:p>
          <a:p>
            <a:endParaRPr lang="en-US" dirty="0"/>
          </a:p>
          <a:p>
            <a:r>
              <a:rPr lang="en-US" dirty="0"/>
              <a:t>Steve discusses the rationale and merits of the FTA 7-Color ICC profile.</a:t>
            </a:r>
          </a:p>
          <a:p>
            <a:r>
              <a:rPr lang="en-US" dirty="0"/>
              <a:t>	Good profile to begin ECG work b/c of CMYK alignment with CRPC6 and and OGV alignment to SCTV</a:t>
            </a:r>
          </a:p>
          <a:p>
            <a:r>
              <a:rPr lang="en-US" dirty="0"/>
              <a:t>	A major success of the 2023 FTA ECG project.</a:t>
            </a:r>
          </a:p>
          <a:p>
            <a:r>
              <a:rPr lang="en-US" dirty="0"/>
              <a:t>	Available for download from the FTA.</a:t>
            </a:r>
          </a:p>
        </p:txBody>
      </p:sp>
      <p:sp>
        <p:nvSpPr>
          <p:cNvPr id="4" name="Slide Number Placeholder 3"/>
          <p:cNvSpPr>
            <a:spLocks noGrp="1"/>
          </p:cNvSpPr>
          <p:nvPr>
            <p:ph type="sldNum" sz="quarter" idx="5"/>
          </p:nvPr>
        </p:nvSpPr>
        <p:spPr/>
        <p:txBody>
          <a:bodyPr/>
          <a:lstStyle/>
          <a:p>
            <a:fld id="{94DE4945-C790-4A4F-8BE4-455461CB449B}" type="slidenum">
              <a:rPr lang="en-US" smtClean="0"/>
              <a:t>5</a:t>
            </a:fld>
            <a:endParaRPr lang="en-US" dirty="0"/>
          </a:p>
        </p:txBody>
      </p:sp>
    </p:spTree>
    <p:extLst>
      <p:ext uri="{BB962C8B-B14F-4D97-AF65-F5344CB8AC3E}">
        <p14:creationId xmlns:p14="http://schemas.microsoft.com/office/powerpoint/2010/main" val="152999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STEVE</a:t>
            </a:r>
          </a:p>
          <a:p>
            <a:endParaRPr lang="en-US" sz="1400" dirty="0"/>
          </a:p>
          <a:p>
            <a:r>
              <a:rPr lang="en-US" sz="1400" dirty="0"/>
              <a:t>Explain the poster and its complexities</a:t>
            </a:r>
          </a:p>
        </p:txBody>
      </p:sp>
      <p:sp>
        <p:nvSpPr>
          <p:cNvPr id="4" name="Slide Number Placeholder 3"/>
          <p:cNvSpPr>
            <a:spLocks noGrp="1"/>
          </p:cNvSpPr>
          <p:nvPr>
            <p:ph type="sldNum" sz="quarter" idx="5"/>
          </p:nvPr>
        </p:nvSpPr>
        <p:spPr/>
        <p:txBody>
          <a:bodyPr/>
          <a:lstStyle/>
          <a:p>
            <a:fld id="{94DE4945-C790-4A4F-8BE4-455461CB449B}" type="slidenum">
              <a:rPr lang="en-US" smtClean="0"/>
              <a:t>6</a:t>
            </a:fld>
            <a:endParaRPr lang="en-US" dirty="0"/>
          </a:p>
        </p:txBody>
      </p:sp>
    </p:spTree>
    <p:extLst>
      <p:ext uri="{BB962C8B-B14F-4D97-AF65-F5344CB8AC3E}">
        <p14:creationId xmlns:p14="http://schemas.microsoft.com/office/powerpoint/2010/main" val="6392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CHUCK</a:t>
            </a:r>
          </a:p>
          <a:p>
            <a:endParaRPr lang="en-US" sz="1400" dirty="0"/>
          </a:p>
          <a:p>
            <a:r>
              <a:rPr lang="en-US" sz="1400" dirty="0"/>
              <a:t>The Good, the Bad and the Ugly</a:t>
            </a:r>
          </a:p>
          <a:p>
            <a:endParaRPr lang="en-US" sz="1400" dirty="0"/>
          </a:p>
          <a:p>
            <a:pPr marL="342900" indent="-342900">
              <a:buAutoNum type="arabicPeriod"/>
            </a:pPr>
            <a:r>
              <a:rPr lang="en-US" sz="1400" dirty="0"/>
              <a:t>We accomplished most of our objectives (good).</a:t>
            </a:r>
          </a:p>
          <a:p>
            <a:pPr marL="342900" indent="-342900">
              <a:buAutoNum type="arabicPeriod"/>
            </a:pPr>
            <a:r>
              <a:rPr lang="en-US" sz="1400" b="1" dirty="0"/>
              <a:t>The reference profile aligns with GRACoL2013 and linear SCTV (good).</a:t>
            </a:r>
          </a:p>
          <a:p>
            <a:pPr marL="342900" indent="-342900">
              <a:buAutoNum type="arabicPeriod"/>
            </a:pPr>
            <a:r>
              <a:rPr lang="en-US" sz="1400" dirty="0"/>
              <a:t>The reference profile is very ”clean” and could be used for flexo UV processes (good).</a:t>
            </a:r>
          </a:p>
          <a:p>
            <a:pPr marL="342900" indent="-342900">
              <a:buAutoNum type="arabicPeriod"/>
            </a:pPr>
            <a:r>
              <a:rPr lang="en-US" sz="1400" dirty="0"/>
              <a:t>The re-calibration two months later worked (good).</a:t>
            </a:r>
          </a:p>
          <a:p>
            <a:pPr marL="342900" indent="-342900">
              <a:buAutoNum type="arabicPeriod"/>
            </a:pPr>
            <a:r>
              <a:rPr lang="en-US" sz="1400" dirty="0"/>
              <a:t>The spot color mixes were “mixed”. Some were right on, and others way off.</a:t>
            </a:r>
          </a:p>
          <a:p>
            <a:pPr marL="342900" indent="-342900">
              <a:buAutoNum type="arabicPeriod"/>
            </a:pPr>
            <a:r>
              <a:rPr lang="en-US" sz="1400" dirty="0"/>
              <a:t>The inks were not formulated correctly for the anilox volumes (bad).</a:t>
            </a:r>
          </a:p>
          <a:p>
            <a:pPr marL="342900" indent="-342900">
              <a:buAutoNum type="arabicPeriod"/>
            </a:pPr>
            <a:r>
              <a:rPr lang="en-US" sz="1400" dirty="0"/>
              <a:t>Variability of the printing process was greater than expected (bad).</a:t>
            </a:r>
          </a:p>
          <a:p>
            <a:pPr marL="342900" indent="-342900">
              <a:buAutoNum type="arabicPeriod"/>
            </a:pPr>
            <a:r>
              <a:rPr lang="en-US" sz="1400" b="1" dirty="0"/>
              <a:t>There was no straightforward way to substitute spot color mixes using the Esko workflow (bad).</a:t>
            </a:r>
          </a:p>
          <a:p>
            <a:pPr marL="342900" indent="-342900">
              <a:buAutoNum type="arabicPeriod"/>
            </a:pPr>
            <a:r>
              <a:rPr lang="en-US" sz="1400" dirty="0"/>
              <a:t>We spent many hours finding a workaround to make the final test plates (ugly!!).</a:t>
            </a:r>
          </a:p>
          <a:p>
            <a:pPr marL="342900" indent="-342900">
              <a:buAutoNum type="arabicPeriod"/>
            </a:pPr>
            <a:endParaRPr lang="en-US" sz="1400" dirty="0"/>
          </a:p>
          <a:p>
            <a:r>
              <a:rPr lang="en-US" sz="1400" dirty="0"/>
              <a:t>No shame for things that failed or fell short, providing we learned something.</a:t>
            </a:r>
          </a:p>
        </p:txBody>
      </p:sp>
      <p:sp>
        <p:nvSpPr>
          <p:cNvPr id="4" name="Slide Number Placeholder 3"/>
          <p:cNvSpPr>
            <a:spLocks noGrp="1"/>
          </p:cNvSpPr>
          <p:nvPr>
            <p:ph type="sldNum" sz="quarter" idx="5"/>
          </p:nvPr>
        </p:nvSpPr>
        <p:spPr/>
        <p:txBody>
          <a:bodyPr/>
          <a:lstStyle/>
          <a:p>
            <a:fld id="{94DE4945-C790-4A4F-8BE4-455461CB449B}" type="slidenum">
              <a:rPr lang="en-US" smtClean="0"/>
              <a:t>7</a:t>
            </a:fld>
            <a:endParaRPr lang="en-US" dirty="0"/>
          </a:p>
        </p:txBody>
      </p:sp>
    </p:spTree>
    <p:extLst>
      <p:ext uri="{BB962C8B-B14F-4D97-AF65-F5344CB8AC3E}">
        <p14:creationId xmlns:p14="http://schemas.microsoft.com/office/powerpoint/2010/main" val="156387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CHUCK</a:t>
            </a:r>
          </a:p>
          <a:p>
            <a:endParaRPr lang="en-US" sz="1200" dirty="0"/>
          </a:p>
          <a:p>
            <a:r>
              <a:rPr lang="en-US" sz="1200" dirty="0"/>
              <a:t>This was our ECG workflow that used inexpensive and FREE software.</a:t>
            </a:r>
          </a:p>
          <a:p>
            <a:endParaRPr lang="en-US" sz="1200" dirty="0"/>
          </a:p>
          <a:p>
            <a:r>
              <a:rPr lang="en-US" sz="1200" dirty="0"/>
              <a:t>It consists of three main software tools. I will introduce and BILL will Demonstrate.</a:t>
            </a:r>
          </a:p>
          <a:p>
            <a:endParaRPr lang="en-US" sz="1200" dirty="0"/>
          </a:p>
          <a:p>
            <a:r>
              <a:rPr lang="en-US" sz="1200" dirty="0"/>
              <a:t>- N-Color Chart Tool</a:t>
            </a:r>
          </a:p>
          <a:p>
            <a:r>
              <a:rPr lang="en-US" sz="1200" dirty="0"/>
              <a:t>- Fine-Tune Spot Color Mixes Tool</a:t>
            </a:r>
          </a:p>
          <a:p>
            <a:r>
              <a:rPr lang="en-US" sz="1200" dirty="0"/>
              <a:t>- NEW Tool - PDF Color Mapping</a:t>
            </a:r>
          </a:p>
          <a:p>
            <a:endParaRPr lang="en-US" sz="1200" dirty="0"/>
          </a:p>
          <a:p>
            <a:r>
              <a:rPr lang="en-US" sz="1200" dirty="0"/>
              <a:t>NEW Tool </a:t>
            </a:r>
          </a:p>
          <a:p>
            <a:r>
              <a:rPr lang="en-US" sz="1200" dirty="0"/>
              <a:t>At the time of the FTA ECG project, we did not have a tool to map our spot colors to our ECG spot color mixes.</a:t>
            </a:r>
          </a:p>
          <a:p>
            <a:endParaRPr lang="en-US" sz="1200" dirty="0"/>
          </a:p>
          <a:p>
            <a:r>
              <a:rPr lang="en-US" sz="1200" dirty="0"/>
              <a:t>This led to our continued work to solve the problem of automatically replacing spot color with ECG mixes in a PDF..</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8</a:t>
            </a:fld>
            <a:endParaRPr lang="en-US" dirty="0"/>
          </a:p>
        </p:txBody>
      </p:sp>
    </p:spTree>
    <p:extLst>
      <p:ext uri="{BB962C8B-B14F-4D97-AF65-F5344CB8AC3E}">
        <p14:creationId xmlns:p14="http://schemas.microsoft.com/office/powerpoint/2010/main" val="135202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7-Color FTA ECG ICC profile is the CORE of this workflow.</a:t>
            </a:r>
            <a:br>
              <a:rPr lang="en-US" dirty="0"/>
            </a:br>
            <a:r>
              <a:rPr lang="en-US" dirty="0"/>
              <a:t>It is the reference for printing the CMYK to CRPC6 and OGV to SCTV Linear.</a:t>
            </a:r>
            <a:br>
              <a:rPr lang="en-US" dirty="0"/>
            </a:br>
            <a:r>
              <a:rPr lang="en-US" dirty="0"/>
              <a:t>It provides the initial ECG mixes to replace spot colors.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must create accurate ECG Spot Color Mixes</a:t>
            </a:r>
          </a:p>
          <a:p>
            <a:endParaRPr lang="en-US" b="0" dirty="0"/>
          </a:p>
          <a:p>
            <a:r>
              <a:rPr lang="en-US" b="0" dirty="0"/>
              <a:t>The n-color chart software generates hundreds of ‘realistic’ ECG samples from the FTA 7-color ECG ICC profile.</a:t>
            </a:r>
          </a:p>
          <a:p>
            <a:endParaRPr lang="en-US" b="0" dirty="0"/>
          </a:p>
          <a:p>
            <a:r>
              <a:rPr lang="en-US" b="0" dirty="0"/>
              <a:t>It includes your list of spot (L* a* b*) colors converted to ECG mixes.</a:t>
            </a:r>
          </a:p>
          <a:p>
            <a:r>
              <a:rPr lang="en-US" b="0" dirty="0"/>
              <a:t>The ECG mix formula can be modified to favor:</a:t>
            </a:r>
          </a:p>
          <a:p>
            <a:r>
              <a:rPr lang="en-US" b="0" dirty="0"/>
              <a:t>	- CMY mixes</a:t>
            </a:r>
          </a:p>
          <a:p>
            <a:r>
              <a:rPr lang="en-US" b="0" dirty="0"/>
              <a:t>	- Non-CMY mixes</a:t>
            </a:r>
          </a:p>
          <a:p>
            <a:r>
              <a:rPr lang="en-US" b="0" dirty="0"/>
              <a:t>	- Profile B2A (L*a*b* to Device) mixes</a:t>
            </a:r>
          </a:p>
          <a:p>
            <a:r>
              <a:rPr lang="en-US" b="1" dirty="0"/>
              <a:t>BILL WILL EXPLAIN THIS IN DETAIL.</a:t>
            </a:r>
          </a:p>
          <a:p>
            <a:endParaRPr lang="en-US" b="0" dirty="0"/>
          </a:p>
          <a:p>
            <a:r>
              <a:rPr lang="en-US" b="0" dirty="0"/>
              <a:t>The initial spot color ECG mixes can be fine-tuned to an even closer match to the spot color specification</a:t>
            </a:r>
            <a:br>
              <a:rPr lang="en-US" b="0" dirty="0"/>
            </a:br>
            <a:r>
              <a:rPr lang="en-US" b="0" dirty="0"/>
              <a:t>with the Fine-Tune Spot Color Mix Tool.</a:t>
            </a:r>
          </a:p>
          <a:p>
            <a:endParaRPr lang="en-US" b="0"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4DE4945-C790-4A4F-8BE4-455461CB449B}" type="slidenum">
              <a:rPr lang="en-US" smtClean="0"/>
              <a:t>9</a:t>
            </a:fld>
            <a:endParaRPr lang="en-US" dirty="0"/>
          </a:p>
        </p:txBody>
      </p:sp>
    </p:spTree>
    <p:extLst>
      <p:ext uri="{BB962C8B-B14F-4D97-AF65-F5344CB8AC3E}">
        <p14:creationId xmlns:p14="http://schemas.microsoft.com/office/powerpoint/2010/main" val="2200949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endParaRPr lang="en-US" dirty="0"/>
          </a:p>
        </p:txBody>
      </p:sp>
      <p:sp>
        <p:nvSpPr>
          <p:cNvPr id="3" name="Subtitle 2"/>
          <p:cNvSpPr>
            <a:spLocks noGrp="1"/>
          </p:cNvSpPr>
          <p:nvPr>
            <p:ph type="subTitle" idx="1" hasCustomPrompt="1"/>
          </p:nvPr>
        </p:nvSpPr>
        <p:spPr bwMode="gray">
          <a:xfrm>
            <a:off x="1154955" y="4777380"/>
            <a:ext cx="8825658" cy="861420"/>
          </a:xfrm>
        </p:spPr>
        <p:txBody>
          <a:bodyPr anchor="t"/>
          <a:lstStyle>
            <a:lvl1pPr marL="0" indent="0" algn="l">
              <a:buNone/>
              <a:defRPr cap="none">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With </a:t>
            </a:r>
            <a:r>
              <a:rPr lang="en-US" dirty="0" err="1"/>
              <a:t>PressCal</a:t>
            </a:r>
            <a:r>
              <a:rPr lang="en-US" dirty="0"/>
              <a:t> Software</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 name="Graphic 12">
            <a:extLst>
              <a:ext uri="{FF2B5EF4-FFF2-40B4-BE49-F238E27FC236}">
                <a16:creationId xmlns:a16="http://schemas.microsoft.com/office/drawing/2014/main" id="{F529F190-7B14-1844-8B1D-1406C974BB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6613" y="5638800"/>
            <a:ext cx="3048000" cy="406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a:t>3/4/24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a:t>3/4/24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endParaRPr lang="en-US" dirty="0"/>
          </a:p>
        </p:txBody>
      </p:sp>
      <p:sp>
        <p:nvSpPr>
          <p:cNvPr id="3" name="Subtitle 2"/>
          <p:cNvSpPr>
            <a:spLocks noGrp="1"/>
          </p:cNvSpPr>
          <p:nvPr>
            <p:ph type="subTitle" idx="1" hasCustomPrompt="1"/>
          </p:nvPr>
        </p:nvSpPr>
        <p:spPr bwMode="gray">
          <a:xfrm>
            <a:off x="1154955" y="4777380"/>
            <a:ext cx="8825658" cy="861420"/>
          </a:xfrm>
        </p:spPr>
        <p:txBody>
          <a:bodyPr anchor="t"/>
          <a:lstStyle>
            <a:lvl1pPr marL="0" indent="0" algn="l">
              <a:buNone/>
              <a:defRPr cap="none">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With </a:t>
            </a:r>
            <a:r>
              <a:rPr lang="en-US" dirty="0" err="1"/>
              <a:t>PressCal</a:t>
            </a:r>
            <a:r>
              <a:rPr lang="en-US" dirty="0"/>
              <a:t> Software</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 name="Graphic 12">
            <a:extLst>
              <a:ext uri="{FF2B5EF4-FFF2-40B4-BE49-F238E27FC236}">
                <a16:creationId xmlns:a16="http://schemas.microsoft.com/office/drawing/2014/main" id="{F529F190-7B14-1844-8B1D-1406C974BB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6613" y="5638800"/>
            <a:ext cx="3048000" cy="406400"/>
          </a:xfrm>
          <a:prstGeom prst="rect">
            <a:avLst/>
          </a:prstGeom>
        </p:spPr>
      </p:pic>
    </p:spTree>
    <p:extLst>
      <p:ext uri="{BB962C8B-B14F-4D97-AF65-F5344CB8AC3E}">
        <p14:creationId xmlns:p14="http://schemas.microsoft.com/office/powerpoint/2010/main" val="887417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lvl1pPr>
              <a:defRPr sz="2400"/>
            </a:lvl1pPr>
            <a:lvl2pPr>
              <a:defRPr sz="2200"/>
            </a:lvl2pPr>
            <a:lvl3pPr>
              <a:defRPr sz="2000"/>
            </a:lvl3pPr>
            <a:lvl4pPr>
              <a:defRPr sz="18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C9CA7B-DFD4-44B5-8C60-D14B8CD1FB59}"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pic>
        <p:nvPicPr>
          <p:cNvPr id="8" name="Graphic 7">
            <a:extLst>
              <a:ext uri="{FF2B5EF4-FFF2-40B4-BE49-F238E27FC236}">
                <a16:creationId xmlns:a16="http://schemas.microsoft.com/office/drawing/2014/main" id="{8675BB64-1504-2C43-A8E3-E60C399FCE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14903" y="6422317"/>
            <a:ext cx="1828800" cy="243840"/>
          </a:xfrm>
          <a:prstGeom prst="rect">
            <a:avLst/>
          </a:prstGeom>
        </p:spPr>
      </p:pic>
    </p:spTree>
    <p:extLst>
      <p:ext uri="{BB962C8B-B14F-4D97-AF65-F5344CB8AC3E}">
        <p14:creationId xmlns:p14="http://schemas.microsoft.com/office/powerpoint/2010/main" val="228674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lvl1pPr>
              <a:defRPr sz="2400"/>
            </a:lvl1pPr>
            <a:lvl2pPr>
              <a:defRPr sz="2200"/>
            </a:lvl2pPr>
            <a:lvl3pPr>
              <a:defRPr sz="2000"/>
            </a:lvl3pPr>
            <a:lvl4pPr>
              <a:defRPr sz="18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C9CA7B-DFD4-44B5-8C60-D14B8CD1FB59}"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pic>
        <p:nvPicPr>
          <p:cNvPr id="8" name="Graphic 7">
            <a:extLst>
              <a:ext uri="{FF2B5EF4-FFF2-40B4-BE49-F238E27FC236}">
                <a16:creationId xmlns:a16="http://schemas.microsoft.com/office/drawing/2014/main" id="{8675BB64-1504-2C43-A8E3-E60C399FCE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14903" y="6422317"/>
            <a:ext cx="1828800" cy="24384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1428140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469121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a:t>3/4/24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3364678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a:t>3/4/24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3557258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a:t>3/4/24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1403946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pic>
        <p:nvPicPr>
          <p:cNvPr id="23" name="Graphic 22">
            <a:extLst>
              <a:ext uri="{FF2B5EF4-FFF2-40B4-BE49-F238E27FC236}">
                <a16:creationId xmlns:a16="http://schemas.microsoft.com/office/drawing/2014/main" id="{7DA9476E-DC7F-6A48-AF42-8178454A1F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4903" y="6422317"/>
            <a:ext cx="1828800" cy="243840"/>
          </a:xfrm>
          <a:prstGeom prst="rect">
            <a:avLst/>
          </a:prstGeom>
        </p:spPr>
      </p:pic>
    </p:spTree>
    <p:extLst>
      <p:ext uri="{BB962C8B-B14F-4D97-AF65-F5344CB8AC3E}">
        <p14:creationId xmlns:p14="http://schemas.microsoft.com/office/powerpoint/2010/main" val="1009810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359325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663890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399834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113980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575051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a:t>3/4/24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766203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a:t>3/4/24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3915343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4113027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308705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a:t>3/4/24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a:t>3/4/24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a:t>3/4/24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pic>
        <p:nvPicPr>
          <p:cNvPr id="23" name="Graphic 22">
            <a:extLst>
              <a:ext uri="{FF2B5EF4-FFF2-40B4-BE49-F238E27FC236}">
                <a16:creationId xmlns:a16="http://schemas.microsoft.com/office/drawing/2014/main" id="{7DA9476E-DC7F-6A48-AF42-8178454A1F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4903" y="6422317"/>
            <a:ext cx="1828800" cy="243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0"/>
            <a:lum/>
          </a:blip>
          <a:srcRect/>
          <a:stretch>
            <a:fillRect t="-17000" b="-17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a:t>3/4/24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a:t>3/4/24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a:pPr/>
              <a:t>‹#›</a:t>
            </a:fld>
            <a:endParaRPr lang="en-US" dirty="0"/>
          </a:p>
        </p:txBody>
      </p:sp>
    </p:spTree>
    <p:extLst>
      <p:ext uri="{BB962C8B-B14F-4D97-AF65-F5344CB8AC3E}">
        <p14:creationId xmlns:p14="http://schemas.microsoft.com/office/powerpoint/2010/main" val="10562834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ptimalmethod.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mailto:wbirkett@doplganger.com" TargetMode="External"/><Relationship Id="rId7" Type="http://schemas.openxmlformats.org/officeDocument/2006/relationships/image" Target="../media/image29.sv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hyperlink" Target="https://optimalmethod.org/" TargetMode="External"/><Relationship Id="rId4" Type="http://schemas.openxmlformats.org/officeDocument/2006/relationships/hyperlink" Target="mailto:chuck.spontelli@colortuneu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F80D-A807-AC4A-A3AF-F93F10CA9E70}"/>
              </a:ext>
            </a:extLst>
          </p:cNvPr>
          <p:cNvSpPr>
            <a:spLocks noGrp="1"/>
          </p:cNvSpPr>
          <p:nvPr>
            <p:ph type="ctrTitle"/>
          </p:nvPr>
        </p:nvSpPr>
        <p:spPr>
          <a:xfrm>
            <a:off x="2048288" y="2353580"/>
            <a:ext cx="8095424" cy="1444266"/>
          </a:xfrm>
        </p:spPr>
        <p:txBody>
          <a:bodyPr anchor="ctr"/>
          <a:lstStyle/>
          <a:p>
            <a:r>
              <a:rPr lang="en-US" dirty="0"/>
              <a:t>A Simple ECG Workflow</a:t>
            </a:r>
            <a:br>
              <a:rPr lang="en-US" dirty="0"/>
            </a:br>
            <a:r>
              <a:rPr lang="en-US" sz="3200" dirty="0">
                <a:solidFill>
                  <a:schemeClr val="accent1"/>
                </a:solidFill>
              </a:rPr>
              <a:t>Using Standards and Open Source Tools</a:t>
            </a:r>
            <a:endParaRPr lang="en-US" dirty="0">
              <a:solidFill>
                <a:schemeClr val="accent1"/>
              </a:solidFill>
            </a:endParaRPr>
          </a:p>
        </p:txBody>
      </p:sp>
      <p:sp>
        <p:nvSpPr>
          <p:cNvPr id="6" name="Subtitle 2">
            <a:extLst>
              <a:ext uri="{FF2B5EF4-FFF2-40B4-BE49-F238E27FC236}">
                <a16:creationId xmlns:a16="http://schemas.microsoft.com/office/drawing/2014/main" id="{018523A5-CFE9-E841-87CF-8FEACEC29D99}"/>
              </a:ext>
            </a:extLst>
          </p:cNvPr>
          <p:cNvSpPr>
            <a:spLocks noGrp="1"/>
          </p:cNvSpPr>
          <p:nvPr>
            <p:ph type="subTitle" idx="1"/>
          </p:nvPr>
        </p:nvSpPr>
        <p:spPr>
          <a:xfrm>
            <a:off x="1154955" y="4504420"/>
            <a:ext cx="6118681" cy="1581856"/>
          </a:xfrm>
        </p:spPr>
        <p:txBody>
          <a:bodyPr>
            <a:normAutofit/>
          </a:bodyPr>
          <a:lstStyle/>
          <a:p>
            <a:r>
              <a:rPr lang="en-US" sz="1600" dirty="0">
                <a:solidFill>
                  <a:schemeClr val="bg1"/>
                </a:solidFill>
              </a:rPr>
              <a:t>Steve Smiley – Smiley Color &amp; Associates, LLC</a:t>
            </a:r>
          </a:p>
          <a:p>
            <a:r>
              <a:rPr lang="en-US" sz="1600" dirty="0">
                <a:solidFill>
                  <a:schemeClr val="bg1"/>
                </a:solidFill>
              </a:rPr>
              <a:t>Charles Spontelli – Graphic Arts Consulting, LLC / BGSU</a:t>
            </a:r>
          </a:p>
          <a:p>
            <a:r>
              <a:rPr lang="en-US" sz="1600" dirty="0">
                <a:solidFill>
                  <a:schemeClr val="bg1"/>
                </a:solidFill>
              </a:rPr>
              <a:t>William Birkett – Doppelgänger, LLC</a:t>
            </a:r>
          </a:p>
          <a:p>
            <a:r>
              <a:rPr lang="en-US" sz="1600" dirty="0">
                <a:solidFill>
                  <a:schemeClr val="bg1">
                    <a:lumMod val="75000"/>
                  </a:schemeClr>
                </a:solidFill>
              </a:rPr>
              <a:t>Presented February 29, 2024</a:t>
            </a:r>
          </a:p>
        </p:txBody>
      </p:sp>
    </p:spTree>
    <p:extLst>
      <p:ext uri="{BB962C8B-B14F-4D97-AF65-F5344CB8AC3E}">
        <p14:creationId xmlns:p14="http://schemas.microsoft.com/office/powerpoint/2010/main" val="19506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Freeform: Shape 15">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0E53F97-5FA3-1E4A-8187-342BEB0DD79A}"/>
              </a:ext>
            </a:extLst>
          </p:cNvPr>
          <p:cNvSpPr>
            <a:spLocks noGrp="1"/>
          </p:cNvSpPr>
          <p:nvPr>
            <p:ph type="title"/>
          </p:nvPr>
        </p:nvSpPr>
        <p:spPr>
          <a:xfrm>
            <a:off x="1154955" y="973668"/>
            <a:ext cx="2942210" cy="1020232"/>
          </a:xfrm>
        </p:spPr>
        <p:txBody>
          <a:bodyPr>
            <a:noAutofit/>
          </a:bodyPr>
          <a:lstStyle/>
          <a:p>
            <a:pPr algn="ctr">
              <a:lnSpc>
                <a:spcPct val="90000"/>
              </a:lnSpc>
            </a:pPr>
            <a:r>
              <a:rPr lang="en-US" sz="3200" dirty="0">
                <a:solidFill>
                  <a:srgbClr val="EBEBEB"/>
                </a:solidFill>
              </a:rPr>
              <a:t>N-Color Calibration Chart</a:t>
            </a:r>
          </a:p>
        </p:txBody>
      </p:sp>
      <p:pic>
        <p:nvPicPr>
          <p:cNvPr id="7" name="Content Placeholder 6" descr="A colorful squares with a white stripe&#10;&#10;Description automatically generated with medium confidence">
            <a:extLst>
              <a:ext uri="{FF2B5EF4-FFF2-40B4-BE49-F238E27FC236}">
                <a16:creationId xmlns:a16="http://schemas.microsoft.com/office/drawing/2014/main" id="{21620630-FBFA-312B-6974-5DB7812C7EAB}"/>
              </a:ext>
            </a:extLst>
          </p:cNvPr>
          <p:cNvPicPr>
            <a:picLocks noChangeAspect="1"/>
          </p:cNvPicPr>
          <p:nvPr/>
        </p:nvPicPr>
        <p:blipFill>
          <a:blip r:embed="rId3"/>
          <a:stretch>
            <a:fillRect/>
          </a:stretch>
        </p:blipFill>
        <p:spPr>
          <a:xfrm>
            <a:off x="5301845" y="1104694"/>
            <a:ext cx="6177057" cy="5250498"/>
          </a:xfrm>
          <a:prstGeom prst="rect">
            <a:avLst/>
          </a:prstGeom>
        </p:spPr>
      </p:pic>
      <p:sp>
        <p:nvSpPr>
          <p:cNvPr id="20" name="Rectangle 1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Oval 21">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4" name="Oval 23">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10">
            <a:extLst>
              <a:ext uri="{FF2B5EF4-FFF2-40B4-BE49-F238E27FC236}">
                <a16:creationId xmlns:a16="http://schemas.microsoft.com/office/drawing/2014/main" id="{DA55946B-9020-86B5-08D4-2C65B69B24B3}"/>
              </a:ext>
            </a:extLst>
          </p:cNvPr>
          <p:cNvSpPr>
            <a:spLocks noGrp="1"/>
          </p:cNvSpPr>
          <p:nvPr>
            <p:ph idx="1"/>
          </p:nvPr>
        </p:nvSpPr>
        <p:spPr>
          <a:xfrm>
            <a:off x="1154954" y="2253104"/>
            <a:ext cx="3376297" cy="3898900"/>
          </a:xfrm>
        </p:spPr>
        <p:txBody>
          <a:bodyPr>
            <a:normAutofit/>
          </a:bodyPr>
          <a:lstStyle/>
          <a:p>
            <a:r>
              <a:rPr lang="en-US" dirty="0">
                <a:solidFill>
                  <a:srgbClr val="FFFFFF"/>
                </a:solidFill>
              </a:rPr>
              <a:t>‘Realistic’ Colors</a:t>
            </a:r>
            <a:br>
              <a:rPr lang="en-US" dirty="0">
                <a:solidFill>
                  <a:srgbClr val="FFFFFF"/>
                </a:solidFill>
              </a:rPr>
            </a:br>
            <a:r>
              <a:rPr lang="en-US" dirty="0">
                <a:solidFill>
                  <a:srgbClr val="FFFFFF"/>
                </a:solidFill>
              </a:rPr>
              <a:t>from the 7/C Profile</a:t>
            </a:r>
          </a:p>
          <a:p>
            <a:r>
              <a:rPr lang="en-US" dirty="0">
                <a:solidFill>
                  <a:srgbClr val="FFFFFF"/>
                </a:solidFill>
              </a:rPr>
              <a:t>Includes Initial ECG</a:t>
            </a:r>
            <a:br>
              <a:rPr lang="en-US" dirty="0">
                <a:solidFill>
                  <a:srgbClr val="FFFFFF"/>
                </a:solidFill>
              </a:rPr>
            </a:br>
            <a:r>
              <a:rPr lang="en-US" dirty="0">
                <a:solidFill>
                  <a:srgbClr val="FFFFFF"/>
                </a:solidFill>
              </a:rPr>
              <a:t>Spot Color Mixes</a:t>
            </a:r>
          </a:p>
          <a:p>
            <a:r>
              <a:rPr lang="en-US" dirty="0">
                <a:solidFill>
                  <a:srgbClr val="FFFFFF"/>
                </a:solidFill>
              </a:rPr>
              <a:t>ECG Mix File </a:t>
            </a:r>
            <a:br>
              <a:rPr lang="en-US" dirty="0">
                <a:solidFill>
                  <a:srgbClr val="FFFFFF"/>
                </a:solidFill>
              </a:rPr>
            </a:br>
            <a:r>
              <a:rPr lang="en-US" dirty="0">
                <a:solidFill>
                  <a:srgbClr val="FFFFFF"/>
                </a:solidFill>
              </a:rPr>
              <a:t>for </a:t>
            </a:r>
            <a:r>
              <a:rPr lang="en-US" b="1" dirty="0">
                <a:solidFill>
                  <a:srgbClr val="FFFFFF"/>
                </a:solidFill>
              </a:rPr>
              <a:t>Fine-Tuning</a:t>
            </a:r>
          </a:p>
        </p:txBody>
      </p:sp>
      <p:sp>
        <p:nvSpPr>
          <p:cNvPr id="26"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8" name="Group 7">
            <a:extLst>
              <a:ext uri="{FF2B5EF4-FFF2-40B4-BE49-F238E27FC236}">
                <a16:creationId xmlns:a16="http://schemas.microsoft.com/office/drawing/2014/main" id="{0DF9C46B-5A7E-8A19-E3CC-238EEC42EE27}"/>
              </a:ext>
            </a:extLst>
          </p:cNvPr>
          <p:cNvGrpSpPr/>
          <p:nvPr/>
        </p:nvGrpSpPr>
        <p:grpSpPr>
          <a:xfrm>
            <a:off x="922522" y="1285675"/>
            <a:ext cx="339047" cy="369332"/>
            <a:chOff x="922522" y="1285675"/>
            <a:chExt cx="339047" cy="369332"/>
          </a:xfrm>
        </p:grpSpPr>
        <p:sp>
          <p:nvSpPr>
            <p:cNvPr id="4" name="Oval 3">
              <a:extLst>
                <a:ext uri="{FF2B5EF4-FFF2-40B4-BE49-F238E27FC236}">
                  <a16:creationId xmlns:a16="http://schemas.microsoft.com/office/drawing/2014/main" id="{B8793872-B634-2DF1-A17C-9974C0FC70FC}"/>
                </a:ext>
              </a:extLst>
            </p:cNvPr>
            <p:cNvSpPr/>
            <p:nvPr/>
          </p:nvSpPr>
          <p:spPr>
            <a:xfrm>
              <a:off x="922522" y="1306223"/>
              <a:ext cx="339047" cy="339047"/>
            </a:xfrm>
            <a:prstGeom prst="ellipse">
              <a:avLst/>
            </a:prstGeom>
            <a:solidFill>
              <a:srgbClr val="FF0000"/>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D232F515-49E1-9FB0-D2F1-F00CA21910D4}"/>
                </a:ext>
              </a:extLst>
            </p:cNvPr>
            <p:cNvSpPr txBox="1"/>
            <p:nvPr/>
          </p:nvSpPr>
          <p:spPr>
            <a:xfrm>
              <a:off x="932795" y="1285675"/>
              <a:ext cx="328773" cy="3693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1</a:t>
              </a:r>
            </a:p>
          </p:txBody>
        </p:sp>
      </p:grpSp>
    </p:spTree>
    <p:extLst>
      <p:ext uri="{BB962C8B-B14F-4D97-AF65-F5344CB8AC3E}">
        <p14:creationId xmlns:p14="http://schemas.microsoft.com/office/powerpoint/2010/main" val="14637491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C6BBA7-640D-664C-9E56-2A7C2DD729AD}"/>
              </a:ext>
            </a:extLst>
          </p:cNvPr>
          <p:cNvSpPr>
            <a:spLocks noGrp="1"/>
          </p:cNvSpPr>
          <p:nvPr>
            <p:ph type="title"/>
          </p:nvPr>
        </p:nvSpPr>
        <p:spPr>
          <a:xfrm>
            <a:off x="914400" y="969264"/>
            <a:ext cx="3813698" cy="1020232"/>
          </a:xfrm>
        </p:spPr>
        <p:txBody>
          <a:bodyPr anchor="ctr" anchorCtr="0">
            <a:noAutofit/>
          </a:bodyPr>
          <a:lstStyle/>
          <a:p>
            <a:pPr algn="ctr">
              <a:lnSpc>
                <a:spcPct val="90000"/>
              </a:lnSpc>
            </a:pPr>
            <a:r>
              <a:rPr lang="en-US" sz="3200" dirty="0">
                <a:solidFill>
                  <a:schemeClr val="bg1"/>
                </a:solidFill>
              </a:rPr>
              <a:t>Fine-Tuning</a:t>
            </a:r>
            <a:br>
              <a:rPr lang="en-US" sz="3200" dirty="0">
                <a:solidFill>
                  <a:schemeClr val="bg1"/>
                </a:solidFill>
              </a:rPr>
            </a:br>
            <a:r>
              <a:rPr lang="en-US" sz="3200" dirty="0">
                <a:solidFill>
                  <a:schemeClr val="bg1"/>
                </a:solidFill>
              </a:rPr>
              <a:t>Spot Color Mixes</a:t>
            </a:r>
          </a:p>
        </p:txBody>
      </p:sp>
      <p:sp>
        <p:nvSpPr>
          <p:cNvPr id="16" name="Content Placeholder 8">
            <a:extLst>
              <a:ext uri="{FF2B5EF4-FFF2-40B4-BE49-F238E27FC236}">
                <a16:creationId xmlns:a16="http://schemas.microsoft.com/office/drawing/2014/main" id="{FE61E345-8195-6E4B-8C13-75048F055EA5}"/>
              </a:ext>
            </a:extLst>
          </p:cNvPr>
          <p:cNvSpPr>
            <a:spLocks noGrp="1"/>
          </p:cNvSpPr>
          <p:nvPr>
            <p:ph idx="1"/>
          </p:nvPr>
        </p:nvSpPr>
        <p:spPr>
          <a:xfrm>
            <a:off x="914400" y="2121408"/>
            <a:ext cx="3798076" cy="3898900"/>
          </a:xfrm>
        </p:spPr>
        <p:txBody>
          <a:bodyPr anchor="t" anchorCtr="0">
            <a:normAutofit/>
          </a:bodyPr>
          <a:lstStyle/>
          <a:p>
            <a:r>
              <a:rPr lang="en-US" sz="2800" dirty="0">
                <a:solidFill>
                  <a:srgbClr val="FFFFFF"/>
                </a:solidFill>
              </a:rPr>
              <a:t>References:</a:t>
            </a:r>
          </a:p>
          <a:p>
            <a:pPr lvl="1"/>
            <a:r>
              <a:rPr lang="en-US" sz="2400" dirty="0">
                <a:solidFill>
                  <a:srgbClr val="FFFFFF"/>
                </a:solidFill>
              </a:rPr>
              <a:t>FTA 7/C</a:t>
            </a:r>
            <a:br>
              <a:rPr lang="en-US" sz="2400" dirty="0">
                <a:solidFill>
                  <a:srgbClr val="FFFFFF"/>
                </a:solidFill>
              </a:rPr>
            </a:br>
            <a:r>
              <a:rPr lang="en-US" sz="2400" dirty="0">
                <a:solidFill>
                  <a:srgbClr val="FFFFFF"/>
                </a:solidFill>
              </a:rPr>
              <a:t>ECG ICC </a:t>
            </a:r>
            <a:r>
              <a:rPr lang="en-US" sz="2400" b="1" dirty="0">
                <a:solidFill>
                  <a:srgbClr val="92D050"/>
                </a:solidFill>
              </a:rPr>
              <a:t>Profile</a:t>
            </a:r>
          </a:p>
          <a:p>
            <a:pPr lvl="1"/>
            <a:r>
              <a:rPr lang="en-US" sz="2400" dirty="0">
                <a:solidFill>
                  <a:schemeClr val="bg1"/>
                </a:solidFill>
              </a:rPr>
              <a:t>Test </a:t>
            </a:r>
            <a:r>
              <a:rPr lang="en-US" sz="2400" dirty="0">
                <a:solidFill>
                  <a:srgbClr val="92D050"/>
                </a:solidFill>
              </a:rPr>
              <a:t>Chart</a:t>
            </a:r>
            <a:r>
              <a:rPr lang="en-US" sz="2400" dirty="0">
                <a:solidFill>
                  <a:schemeClr val="bg1"/>
                </a:solidFill>
              </a:rPr>
              <a:t> </a:t>
            </a:r>
            <a:r>
              <a:rPr lang="en-US" sz="2400" b="1" dirty="0">
                <a:solidFill>
                  <a:srgbClr val="92D050"/>
                </a:solidFill>
              </a:rPr>
              <a:t>Measurements</a:t>
            </a:r>
          </a:p>
          <a:p>
            <a:pPr lvl="1"/>
            <a:r>
              <a:rPr lang="en-US" sz="2400" dirty="0">
                <a:solidFill>
                  <a:schemeClr val="bg1"/>
                </a:solidFill>
              </a:rPr>
              <a:t>Spot Color </a:t>
            </a:r>
            <a:r>
              <a:rPr lang="en-US" sz="2400" dirty="0">
                <a:solidFill>
                  <a:srgbClr val="92D050"/>
                </a:solidFill>
              </a:rPr>
              <a:t>List </a:t>
            </a:r>
            <a:r>
              <a:rPr lang="en-US" sz="2400" b="1" dirty="0">
                <a:solidFill>
                  <a:srgbClr val="92D050"/>
                </a:solidFill>
              </a:rPr>
              <a:t>(L*a*b*)</a:t>
            </a:r>
          </a:p>
        </p:txBody>
      </p:sp>
      <p:pic>
        <p:nvPicPr>
          <p:cNvPr id="3" name="Picture 2" descr="A screenshot of a computer&#10;&#10;Description automatically generated">
            <a:extLst>
              <a:ext uri="{FF2B5EF4-FFF2-40B4-BE49-F238E27FC236}">
                <a16:creationId xmlns:a16="http://schemas.microsoft.com/office/drawing/2014/main" id="{2355D5D3-4BEB-B623-E517-ADFFB6AC674A}"/>
              </a:ext>
            </a:extLst>
          </p:cNvPr>
          <p:cNvPicPr>
            <a:picLocks noChangeAspect="1"/>
          </p:cNvPicPr>
          <p:nvPr/>
        </p:nvPicPr>
        <p:blipFill>
          <a:blip r:embed="rId3"/>
          <a:stretch>
            <a:fillRect/>
          </a:stretch>
        </p:blipFill>
        <p:spPr>
          <a:xfrm>
            <a:off x="4940166" y="1078818"/>
            <a:ext cx="6858000" cy="5214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800639F-DAD6-4B3B-4CF8-6AAF5C34D160}"/>
              </a:ext>
            </a:extLst>
          </p:cNvPr>
          <p:cNvSpPr txBox="1"/>
          <p:nvPr/>
        </p:nvSpPr>
        <p:spPr>
          <a:xfrm>
            <a:off x="4917193" y="1399143"/>
            <a:ext cx="1692927" cy="338554"/>
          </a:xfrm>
          <a:prstGeom prst="rect">
            <a:avLst/>
          </a:prstGeom>
          <a:solidFill>
            <a:schemeClr val="bg1"/>
          </a:solidFill>
        </p:spPr>
        <p:txBody>
          <a:bodyPr wrap="square" rtlCol="0">
            <a:spAutoFit/>
          </a:bodyPr>
          <a:lstStyle/>
          <a:p>
            <a:r>
              <a:rPr lang="en-US" sz="1600" b="1" dirty="0"/>
              <a:t>Color Errors</a:t>
            </a:r>
          </a:p>
        </p:txBody>
      </p:sp>
      <p:sp>
        <p:nvSpPr>
          <p:cNvPr id="10" name="TextBox 9">
            <a:extLst>
              <a:ext uri="{FF2B5EF4-FFF2-40B4-BE49-F238E27FC236}">
                <a16:creationId xmlns:a16="http://schemas.microsoft.com/office/drawing/2014/main" id="{B8D82E6C-45DC-A04A-F11B-CFF09BFFC0D9}"/>
              </a:ext>
            </a:extLst>
          </p:cNvPr>
          <p:cNvSpPr txBox="1"/>
          <p:nvPr/>
        </p:nvSpPr>
        <p:spPr>
          <a:xfrm>
            <a:off x="4940165" y="3400350"/>
            <a:ext cx="1934359" cy="307777"/>
          </a:xfrm>
          <a:prstGeom prst="rect">
            <a:avLst/>
          </a:prstGeom>
          <a:solidFill>
            <a:schemeClr val="bg1"/>
          </a:solidFill>
        </p:spPr>
        <p:txBody>
          <a:bodyPr wrap="square" rtlCol="0">
            <a:spAutoFit/>
          </a:bodyPr>
          <a:lstStyle/>
          <a:p>
            <a:r>
              <a:rPr lang="en-US" sz="1400" b="1" dirty="0"/>
              <a:t>Fine-Tuned</a:t>
            </a:r>
          </a:p>
        </p:txBody>
      </p:sp>
      <p:sp>
        <p:nvSpPr>
          <p:cNvPr id="11" name="TextBox 10">
            <a:extLst>
              <a:ext uri="{FF2B5EF4-FFF2-40B4-BE49-F238E27FC236}">
                <a16:creationId xmlns:a16="http://schemas.microsoft.com/office/drawing/2014/main" id="{B02132E3-E7FD-51DE-9318-15766369F7C1}"/>
              </a:ext>
            </a:extLst>
          </p:cNvPr>
          <p:cNvSpPr txBox="1"/>
          <p:nvPr/>
        </p:nvSpPr>
        <p:spPr>
          <a:xfrm>
            <a:off x="4962198" y="5392814"/>
            <a:ext cx="2452154" cy="307777"/>
          </a:xfrm>
          <a:prstGeom prst="rect">
            <a:avLst/>
          </a:prstGeom>
          <a:solidFill>
            <a:schemeClr val="bg1"/>
          </a:solidFill>
        </p:spPr>
        <p:txBody>
          <a:bodyPr wrap="square" rtlCol="0">
            <a:spAutoFit/>
          </a:bodyPr>
          <a:lstStyle/>
          <a:p>
            <a:r>
              <a:rPr lang="en-US" sz="1400" b="1" dirty="0"/>
              <a:t>Min – Max % Correction</a:t>
            </a:r>
          </a:p>
        </p:txBody>
      </p:sp>
      <p:grpSp>
        <p:nvGrpSpPr>
          <p:cNvPr id="7" name="Group 6">
            <a:extLst>
              <a:ext uri="{FF2B5EF4-FFF2-40B4-BE49-F238E27FC236}">
                <a16:creationId xmlns:a16="http://schemas.microsoft.com/office/drawing/2014/main" id="{2C60AA5C-1E76-2110-7BAA-438A31CB2464}"/>
              </a:ext>
            </a:extLst>
          </p:cNvPr>
          <p:cNvGrpSpPr/>
          <p:nvPr/>
        </p:nvGrpSpPr>
        <p:grpSpPr>
          <a:xfrm>
            <a:off x="1241020" y="1040085"/>
            <a:ext cx="339047" cy="369332"/>
            <a:chOff x="1148554" y="1029811"/>
            <a:chExt cx="339047" cy="369332"/>
          </a:xfrm>
        </p:grpSpPr>
        <p:sp>
          <p:nvSpPr>
            <p:cNvPr id="5" name="Oval 4">
              <a:extLst>
                <a:ext uri="{FF2B5EF4-FFF2-40B4-BE49-F238E27FC236}">
                  <a16:creationId xmlns:a16="http://schemas.microsoft.com/office/drawing/2014/main" id="{FE056C2D-BA89-E840-AEFC-5920FEAC0438}"/>
                </a:ext>
              </a:extLst>
            </p:cNvPr>
            <p:cNvSpPr/>
            <p:nvPr/>
          </p:nvSpPr>
          <p:spPr>
            <a:xfrm>
              <a:off x="1148554" y="1050359"/>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4668B41-2D5B-C631-8FF3-1280871A77A0}"/>
                </a:ext>
              </a:extLst>
            </p:cNvPr>
            <p:cNvSpPr txBox="1"/>
            <p:nvPr/>
          </p:nvSpPr>
          <p:spPr>
            <a:xfrm>
              <a:off x="1158827" y="1029811"/>
              <a:ext cx="328773" cy="369332"/>
            </a:xfrm>
            <a:prstGeom prst="rect">
              <a:avLst/>
            </a:prstGeom>
            <a:noFill/>
            <a:ln>
              <a:noFill/>
            </a:ln>
          </p:spPr>
          <p:txBody>
            <a:bodyPr wrap="square" rtlCol="0">
              <a:spAutoFit/>
            </a:bodyPr>
            <a:lstStyle/>
            <a:p>
              <a:pPr algn="ctr"/>
              <a:r>
                <a:rPr lang="en-US" b="1" dirty="0">
                  <a:solidFill>
                    <a:schemeClr val="bg1"/>
                  </a:solidFill>
                </a:rPr>
                <a:t>2</a:t>
              </a:r>
            </a:p>
          </p:txBody>
        </p:sp>
      </p:grpSp>
    </p:spTree>
    <p:extLst>
      <p:ext uri="{BB962C8B-B14F-4D97-AF65-F5344CB8AC3E}">
        <p14:creationId xmlns:p14="http://schemas.microsoft.com/office/powerpoint/2010/main" val="944321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466FC6-1129-9C4C-83F7-0428FEC2D065}"/>
              </a:ext>
            </a:extLst>
          </p:cNvPr>
          <p:cNvSpPr>
            <a:spLocks noGrp="1"/>
          </p:cNvSpPr>
          <p:nvPr/>
        </p:nvSpPr>
        <p:spPr bwMode="gray">
          <a:xfrm>
            <a:off x="640080" y="628394"/>
            <a:ext cx="5132438" cy="16223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rgbClr val="EBEBEB"/>
                </a:solidFill>
              </a:rPr>
              <a:t>PDF Color Mapping Tool</a:t>
            </a:r>
          </a:p>
        </p:txBody>
      </p:sp>
      <p:sp>
        <p:nvSpPr>
          <p:cNvPr id="5" name="Content Placeholder 2">
            <a:extLst>
              <a:ext uri="{FF2B5EF4-FFF2-40B4-BE49-F238E27FC236}">
                <a16:creationId xmlns:a16="http://schemas.microsoft.com/office/drawing/2014/main" id="{DAA2C5E1-6582-5A4A-9A4D-672DB69C4A17}"/>
              </a:ext>
            </a:extLst>
          </p:cNvPr>
          <p:cNvSpPr>
            <a:spLocks noGrp="1"/>
          </p:cNvSpPr>
          <p:nvPr/>
        </p:nvSpPr>
        <p:spPr>
          <a:xfrm>
            <a:off x="640080" y="2219558"/>
            <a:ext cx="5869902" cy="381174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2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solidFill>
                  <a:srgbClr val="FFFFFF"/>
                </a:solidFill>
              </a:rPr>
              <a:t>Employs:</a:t>
            </a:r>
          </a:p>
          <a:p>
            <a:pPr lvl="1"/>
            <a:r>
              <a:rPr lang="en-US" sz="2400" dirty="0">
                <a:solidFill>
                  <a:srgbClr val="FFFFFF"/>
                </a:solidFill>
              </a:rPr>
              <a:t>PDF/X-4 with </a:t>
            </a:r>
            <a:r>
              <a:rPr lang="en-US" sz="2400" b="1" dirty="0">
                <a:solidFill>
                  <a:srgbClr val="FFFFFF"/>
                </a:solidFill>
              </a:rPr>
              <a:t>24 spot colors</a:t>
            </a:r>
            <a:endParaRPr lang="en-US" sz="2400" dirty="0">
              <a:solidFill>
                <a:srgbClr val="FFFFFF"/>
              </a:solidFill>
            </a:endParaRPr>
          </a:p>
          <a:p>
            <a:pPr lvl="1"/>
            <a:r>
              <a:rPr lang="en-US" sz="2400" dirty="0">
                <a:solidFill>
                  <a:srgbClr val="FFFFFF"/>
                </a:solidFill>
              </a:rPr>
              <a:t>FTA 7/C ECG ICC Profile</a:t>
            </a:r>
            <a:endParaRPr lang="en-US" sz="2400" dirty="0">
              <a:solidFill>
                <a:schemeClr val="accent6">
                  <a:lumMod val="60000"/>
                  <a:lumOff val="40000"/>
                </a:schemeClr>
              </a:solidFill>
            </a:endParaRPr>
          </a:p>
          <a:p>
            <a:pPr lvl="1"/>
            <a:r>
              <a:rPr lang="en-US" sz="2400" dirty="0">
                <a:solidFill>
                  <a:srgbClr val="FFFFFF"/>
                </a:solidFill>
              </a:rPr>
              <a:t>List of Fine-tuned ECG </a:t>
            </a:r>
            <a:br>
              <a:rPr lang="en-US" sz="2400" dirty="0">
                <a:solidFill>
                  <a:srgbClr val="FFFFFF"/>
                </a:solidFill>
              </a:rPr>
            </a:br>
            <a:r>
              <a:rPr lang="en-US" sz="2400" dirty="0">
                <a:solidFill>
                  <a:srgbClr val="FFFFFF"/>
                </a:solidFill>
              </a:rPr>
              <a:t>spot color mixes</a:t>
            </a:r>
          </a:p>
          <a:p>
            <a:r>
              <a:rPr lang="en-US" dirty="0">
                <a:solidFill>
                  <a:srgbClr val="FFFFFF"/>
                </a:solidFill>
              </a:rPr>
              <a:t>Creates PDF/X-5n with</a:t>
            </a:r>
            <a:r>
              <a:rPr lang="en-US" sz="2600" dirty="0">
                <a:solidFill>
                  <a:srgbClr val="FFFFFF"/>
                </a:solidFill>
              </a:rPr>
              <a:t> </a:t>
            </a:r>
            <a:br>
              <a:rPr lang="en-US" sz="2600" dirty="0">
                <a:solidFill>
                  <a:srgbClr val="FFFFFF"/>
                </a:solidFill>
              </a:rPr>
            </a:br>
            <a:r>
              <a:rPr lang="en-US" sz="3200" b="1" dirty="0">
                <a:solidFill>
                  <a:srgbClr val="92D050"/>
                </a:solidFill>
              </a:rPr>
              <a:t>n-Color</a:t>
            </a:r>
            <a:r>
              <a:rPr lang="en-US" sz="2600" b="1" dirty="0">
                <a:solidFill>
                  <a:srgbClr val="92D050"/>
                </a:solidFill>
              </a:rPr>
              <a:t> space</a:t>
            </a:r>
          </a:p>
          <a:p>
            <a:pPr lvl="1"/>
            <a:endParaRPr lang="en-US" sz="2400" dirty="0">
              <a:solidFill>
                <a:srgbClr val="FFFFFF"/>
              </a:solidFill>
            </a:endParaRPr>
          </a:p>
          <a:p>
            <a:pPr lvl="1"/>
            <a:endParaRPr lang="en-US" sz="2800" b="1" dirty="0">
              <a:solidFill>
                <a:srgbClr val="FFFFFF"/>
              </a:solidFill>
            </a:endParaRPr>
          </a:p>
          <a:p>
            <a:endParaRPr lang="en-US" dirty="0">
              <a:solidFill>
                <a:srgbClr val="FFFFFF"/>
              </a:solidFill>
            </a:endParaRPr>
          </a:p>
        </p:txBody>
      </p:sp>
      <p:pic>
        <p:nvPicPr>
          <p:cNvPr id="3" name="Picture 2" descr="A poster with a group of people riding horses&#10;&#10;Description automatically generated">
            <a:extLst>
              <a:ext uri="{FF2B5EF4-FFF2-40B4-BE49-F238E27FC236}">
                <a16:creationId xmlns:a16="http://schemas.microsoft.com/office/drawing/2014/main" id="{593A0BF1-3A9A-22F0-5E81-8195A4DAF787}"/>
              </a:ext>
            </a:extLst>
          </p:cNvPr>
          <p:cNvPicPr>
            <a:picLocks noChangeAspect="1"/>
          </p:cNvPicPr>
          <p:nvPr/>
        </p:nvPicPr>
        <p:blipFill>
          <a:blip r:embed="rId3"/>
          <a:stretch>
            <a:fillRect/>
          </a:stretch>
        </p:blipFill>
        <p:spPr>
          <a:xfrm>
            <a:off x="6569612" y="859900"/>
            <a:ext cx="4618941"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8D23DDA0-46DF-1A35-D497-D421AEA08881}"/>
              </a:ext>
            </a:extLst>
          </p:cNvPr>
          <p:cNvGrpSpPr/>
          <p:nvPr/>
        </p:nvGrpSpPr>
        <p:grpSpPr>
          <a:xfrm>
            <a:off x="4563795" y="4794816"/>
            <a:ext cx="1268726" cy="1370046"/>
            <a:chOff x="4563795" y="4794816"/>
            <a:chExt cx="1268726" cy="1370046"/>
          </a:xfrm>
        </p:grpSpPr>
        <p:pic>
          <p:nvPicPr>
            <p:cNvPr id="6" name="Picture 5" descr="A white cover with purple text&#10;&#10;Description automatically generated">
              <a:extLst>
                <a:ext uri="{FF2B5EF4-FFF2-40B4-BE49-F238E27FC236}">
                  <a16:creationId xmlns:a16="http://schemas.microsoft.com/office/drawing/2014/main" id="{1D0D4BFA-A15E-DEAD-B1CE-078FC0289D5C}"/>
                </a:ext>
              </a:extLst>
            </p:cNvPr>
            <p:cNvPicPr>
              <a:picLocks noChangeAspect="1"/>
            </p:cNvPicPr>
            <p:nvPr/>
          </p:nvPicPr>
          <p:blipFill>
            <a:blip r:embed="rId4"/>
            <a:stretch>
              <a:fillRect/>
            </a:stretch>
          </p:blipFill>
          <p:spPr>
            <a:xfrm rot="769936">
              <a:off x="4625513" y="4794816"/>
              <a:ext cx="1207008" cy="1370046"/>
            </a:xfrm>
            <a:prstGeom prst="rect">
              <a:avLst/>
            </a:prstGeom>
          </p:spPr>
        </p:pic>
        <p:sp>
          <p:nvSpPr>
            <p:cNvPr id="7" name="TextBox 6">
              <a:extLst>
                <a:ext uri="{FF2B5EF4-FFF2-40B4-BE49-F238E27FC236}">
                  <a16:creationId xmlns:a16="http://schemas.microsoft.com/office/drawing/2014/main" id="{AAD69998-2627-102C-44A2-6851C17CA289}"/>
                </a:ext>
              </a:extLst>
            </p:cNvPr>
            <p:cNvSpPr txBox="1"/>
            <p:nvPr/>
          </p:nvSpPr>
          <p:spPr>
            <a:xfrm rot="19645609">
              <a:off x="4563795" y="5617701"/>
              <a:ext cx="608184" cy="369332"/>
            </a:xfrm>
            <a:prstGeom prst="rect">
              <a:avLst/>
            </a:prstGeom>
            <a:noFill/>
          </p:spPr>
          <p:txBody>
            <a:bodyPr wrap="square" rtlCol="0">
              <a:spAutoFit/>
            </a:bodyPr>
            <a:lstStyle/>
            <a:p>
              <a:pPr algn="ctr"/>
              <a:r>
                <a:rPr lang="en-US" b="1" dirty="0">
                  <a:solidFill>
                    <a:srgbClr val="FF0000"/>
                  </a:solidFill>
                </a:rPr>
                <a:t>ISO</a:t>
              </a:r>
            </a:p>
          </p:txBody>
        </p:sp>
      </p:grpSp>
      <p:grpSp>
        <p:nvGrpSpPr>
          <p:cNvPr id="9" name="Group 8">
            <a:extLst>
              <a:ext uri="{FF2B5EF4-FFF2-40B4-BE49-F238E27FC236}">
                <a16:creationId xmlns:a16="http://schemas.microsoft.com/office/drawing/2014/main" id="{1AA7305B-E892-4F73-3EED-8F2CC61A0A1D}"/>
              </a:ext>
            </a:extLst>
          </p:cNvPr>
          <p:cNvGrpSpPr/>
          <p:nvPr/>
        </p:nvGrpSpPr>
        <p:grpSpPr>
          <a:xfrm>
            <a:off x="833923" y="859900"/>
            <a:ext cx="339047" cy="369332"/>
            <a:chOff x="1148554" y="1029811"/>
            <a:chExt cx="339047" cy="369332"/>
          </a:xfrm>
        </p:grpSpPr>
        <p:sp>
          <p:nvSpPr>
            <p:cNvPr id="10" name="Oval 9">
              <a:extLst>
                <a:ext uri="{FF2B5EF4-FFF2-40B4-BE49-F238E27FC236}">
                  <a16:creationId xmlns:a16="http://schemas.microsoft.com/office/drawing/2014/main" id="{D3814AC7-F814-D1CD-5C2B-A63BDB0DAE78}"/>
                </a:ext>
              </a:extLst>
            </p:cNvPr>
            <p:cNvSpPr/>
            <p:nvPr/>
          </p:nvSpPr>
          <p:spPr>
            <a:xfrm>
              <a:off x="1148554" y="1050359"/>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DE2DCEC-ED81-EC66-4046-73141AD3A058}"/>
                </a:ext>
              </a:extLst>
            </p:cNvPr>
            <p:cNvSpPr txBox="1"/>
            <p:nvPr/>
          </p:nvSpPr>
          <p:spPr>
            <a:xfrm>
              <a:off x="1158827" y="1029811"/>
              <a:ext cx="328773" cy="369332"/>
            </a:xfrm>
            <a:prstGeom prst="rect">
              <a:avLst/>
            </a:prstGeom>
            <a:noFill/>
            <a:ln>
              <a:noFill/>
            </a:ln>
          </p:spPr>
          <p:txBody>
            <a:bodyPr wrap="square" rtlCol="0">
              <a:spAutoFit/>
            </a:bodyPr>
            <a:lstStyle/>
            <a:p>
              <a:pPr algn="ctr"/>
              <a:r>
                <a:rPr lang="en-US" b="1" dirty="0">
                  <a:solidFill>
                    <a:schemeClr val="bg1"/>
                  </a:solidFill>
                </a:rPr>
                <a:t>3</a:t>
              </a:r>
            </a:p>
          </p:txBody>
        </p:sp>
      </p:grpSp>
    </p:spTree>
    <p:extLst>
      <p:ext uri="{BB962C8B-B14F-4D97-AF65-F5344CB8AC3E}">
        <p14:creationId xmlns:p14="http://schemas.microsoft.com/office/powerpoint/2010/main" val="99300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BCDAD-16B3-CF6A-C313-DB478B115393}"/>
              </a:ext>
            </a:extLst>
          </p:cNvPr>
          <p:cNvSpPr/>
          <p:nvPr/>
        </p:nvSpPr>
        <p:spPr>
          <a:xfrm>
            <a:off x="0" y="20552"/>
            <a:ext cx="12192000" cy="68580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CCD25F-81E5-2449-86A7-75B6311759D0}"/>
              </a:ext>
            </a:extLst>
          </p:cNvPr>
          <p:cNvSpPr>
            <a:spLocks noGrp="1"/>
          </p:cNvSpPr>
          <p:nvPr>
            <p:ph type="title"/>
          </p:nvPr>
        </p:nvSpPr>
        <p:spPr/>
        <p:txBody>
          <a:bodyPr/>
          <a:lstStyle/>
          <a:p>
            <a:r>
              <a:rPr lang="en-US" dirty="0"/>
              <a:t>ECG Workflow</a:t>
            </a:r>
          </a:p>
        </p:txBody>
      </p:sp>
      <p:pic>
        <p:nvPicPr>
          <p:cNvPr id="7" name="Picture 6" descr="A diagram of a workflow&#10;&#10;Description automatically generated">
            <a:extLst>
              <a:ext uri="{FF2B5EF4-FFF2-40B4-BE49-F238E27FC236}">
                <a16:creationId xmlns:a16="http://schemas.microsoft.com/office/drawing/2014/main" id="{EDC25CFE-124E-F62A-FD92-4FDAAEF63246}"/>
              </a:ext>
            </a:extLst>
          </p:cNvPr>
          <p:cNvPicPr>
            <a:picLocks noChangeAspect="1"/>
          </p:cNvPicPr>
          <p:nvPr/>
        </p:nvPicPr>
        <p:blipFill>
          <a:blip r:embed="rId3"/>
          <a:stretch>
            <a:fillRect/>
          </a:stretch>
        </p:blipFill>
        <p:spPr>
          <a:xfrm>
            <a:off x="646134" y="20548"/>
            <a:ext cx="10664049" cy="6858000"/>
          </a:xfrm>
          <a:prstGeom prst="rect">
            <a:avLst/>
          </a:prstGeom>
        </p:spPr>
      </p:pic>
      <p:grpSp>
        <p:nvGrpSpPr>
          <p:cNvPr id="10" name="Group 9">
            <a:extLst>
              <a:ext uri="{FF2B5EF4-FFF2-40B4-BE49-F238E27FC236}">
                <a16:creationId xmlns:a16="http://schemas.microsoft.com/office/drawing/2014/main" id="{82578C0C-5748-C230-84F7-65936BCEF928}"/>
              </a:ext>
            </a:extLst>
          </p:cNvPr>
          <p:cNvGrpSpPr/>
          <p:nvPr/>
        </p:nvGrpSpPr>
        <p:grpSpPr>
          <a:xfrm>
            <a:off x="2496618" y="2958961"/>
            <a:ext cx="339047" cy="369332"/>
            <a:chOff x="1376735" y="4202133"/>
            <a:chExt cx="339047" cy="369332"/>
          </a:xfrm>
        </p:grpSpPr>
        <p:sp>
          <p:nvSpPr>
            <p:cNvPr id="8" name="Oval 7">
              <a:extLst>
                <a:ext uri="{FF2B5EF4-FFF2-40B4-BE49-F238E27FC236}">
                  <a16:creationId xmlns:a16="http://schemas.microsoft.com/office/drawing/2014/main" id="{1AA33E28-A47F-BC37-D32A-E0CE535394C6}"/>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AAD5556-50A2-0ACE-4DB9-889AC971FE46}"/>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1</a:t>
              </a:r>
            </a:p>
          </p:txBody>
        </p:sp>
      </p:grpSp>
      <p:grpSp>
        <p:nvGrpSpPr>
          <p:cNvPr id="11" name="Group 10">
            <a:extLst>
              <a:ext uri="{FF2B5EF4-FFF2-40B4-BE49-F238E27FC236}">
                <a16:creationId xmlns:a16="http://schemas.microsoft.com/office/drawing/2014/main" id="{087AF3E2-938E-4C89-5DA3-F508ABDBA5F6}"/>
              </a:ext>
            </a:extLst>
          </p:cNvPr>
          <p:cNvGrpSpPr/>
          <p:nvPr/>
        </p:nvGrpSpPr>
        <p:grpSpPr>
          <a:xfrm>
            <a:off x="4292877" y="5001803"/>
            <a:ext cx="339047" cy="369332"/>
            <a:chOff x="1376735" y="4202133"/>
            <a:chExt cx="339047" cy="369332"/>
          </a:xfrm>
        </p:grpSpPr>
        <p:sp>
          <p:nvSpPr>
            <p:cNvPr id="12" name="Oval 11">
              <a:extLst>
                <a:ext uri="{FF2B5EF4-FFF2-40B4-BE49-F238E27FC236}">
                  <a16:creationId xmlns:a16="http://schemas.microsoft.com/office/drawing/2014/main" id="{0C3B4EC6-A95E-42A8-6188-EB750F751D00}"/>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4F4D5E8-BE0E-8CD0-E403-11C728E305BC}"/>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2</a:t>
              </a:r>
            </a:p>
          </p:txBody>
        </p:sp>
      </p:grpSp>
      <p:grpSp>
        <p:nvGrpSpPr>
          <p:cNvPr id="15" name="Group 14">
            <a:extLst>
              <a:ext uri="{FF2B5EF4-FFF2-40B4-BE49-F238E27FC236}">
                <a16:creationId xmlns:a16="http://schemas.microsoft.com/office/drawing/2014/main" id="{96EE0F57-8CBE-5EEA-1518-68F8BCB62C4D}"/>
              </a:ext>
            </a:extLst>
          </p:cNvPr>
          <p:cNvGrpSpPr/>
          <p:nvPr/>
        </p:nvGrpSpPr>
        <p:grpSpPr>
          <a:xfrm>
            <a:off x="7259980" y="775366"/>
            <a:ext cx="339047" cy="369332"/>
            <a:chOff x="1376735" y="4202133"/>
            <a:chExt cx="339047" cy="369332"/>
          </a:xfrm>
        </p:grpSpPr>
        <p:sp>
          <p:nvSpPr>
            <p:cNvPr id="16" name="Oval 15">
              <a:extLst>
                <a:ext uri="{FF2B5EF4-FFF2-40B4-BE49-F238E27FC236}">
                  <a16:creationId xmlns:a16="http://schemas.microsoft.com/office/drawing/2014/main" id="{90A0B30B-F8C6-200F-ACF6-B51E3A2C230C}"/>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D756FA5-0287-406F-9853-E35D3760E8DE}"/>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3</a:t>
              </a:r>
            </a:p>
          </p:txBody>
        </p:sp>
      </p:grpSp>
      <p:sp>
        <p:nvSpPr>
          <p:cNvPr id="18" name="Rounded Rectangle 17">
            <a:extLst>
              <a:ext uri="{FF2B5EF4-FFF2-40B4-BE49-F238E27FC236}">
                <a16:creationId xmlns:a16="http://schemas.microsoft.com/office/drawing/2014/main" id="{ECE14E20-D9C4-45AA-6588-750E5CB84E37}"/>
              </a:ext>
            </a:extLst>
          </p:cNvPr>
          <p:cNvSpPr/>
          <p:nvPr/>
        </p:nvSpPr>
        <p:spPr>
          <a:xfrm>
            <a:off x="4208701" y="3088539"/>
            <a:ext cx="1801678" cy="2964950"/>
          </a:xfrm>
          <a:prstGeom prst="roundRect">
            <a:avLst/>
          </a:prstGeom>
          <a:noFill/>
          <a:ln w="28575">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A5AA590-79A5-B9CB-55AB-4B2A1A90E6DA}"/>
              </a:ext>
            </a:extLst>
          </p:cNvPr>
          <p:cNvSpPr txBox="1"/>
          <p:nvPr/>
        </p:nvSpPr>
        <p:spPr>
          <a:xfrm>
            <a:off x="1843935" y="4099021"/>
            <a:ext cx="1718632" cy="707886"/>
          </a:xfrm>
          <a:prstGeom prst="rect">
            <a:avLst/>
          </a:prstGeom>
          <a:noFill/>
        </p:spPr>
        <p:txBody>
          <a:bodyPr wrap="square" rtlCol="0">
            <a:spAutoFit/>
          </a:bodyPr>
          <a:lstStyle/>
          <a:p>
            <a:r>
              <a:rPr lang="en-US" sz="2000" b="1" dirty="0">
                <a:solidFill>
                  <a:srgbClr val="FF0000"/>
                </a:solidFill>
              </a:rPr>
              <a:t>Spot Color ECG Mixes</a:t>
            </a:r>
          </a:p>
        </p:txBody>
      </p:sp>
      <p:sp>
        <p:nvSpPr>
          <p:cNvPr id="3" name="Rounded Rectangle 2">
            <a:extLst>
              <a:ext uri="{FF2B5EF4-FFF2-40B4-BE49-F238E27FC236}">
                <a16:creationId xmlns:a16="http://schemas.microsoft.com/office/drawing/2014/main" id="{22088690-3463-C58C-F361-3420FEB30E01}"/>
              </a:ext>
            </a:extLst>
          </p:cNvPr>
          <p:cNvSpPr/>
          <p:nvPr/>
        </p:nvSpPr>
        <p:spPr>
          <a:xfrm>
            <a:off x="7174783" y="431948"/>
            <a:ext cx="2741584" cy="2886608"/>
          </a:xfrm>
          <a:prstGeom prst="roundRect">
            <a:avLst/>
          </a:prstGeom>
          <a:noFill/>
          <a:ln w="28575">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410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9767-9436-E8AA-FE15-BD15A94D3024}"/>
              </a:ext>
            </a:extLst>
          </p:cNvPr>
          <p:cNvSpPr>
            <a:spLocks noGrp="1"/>
          </p:cNvSpPr>
          <p:nvPr>
            <p:ph type="title"/>
          </p:nvPr>
        </p:nvSpPr>
        <p:spPr>
          <a:xfrm>
            <a:off x="1154954" y="714174"/>
            <a:ext cx="8761413" cy="706964"/>
          </a:xfrm>
        </p:spPr>
        <p:txBody>
          <a:bodyPr/>
          <a:lstStyle/>
          <a:p>
            <a:r>
              <a:rPr lang="en-US" dirty="0"/>
              <a:t>The Big Picture</a:t>
            </a:r>
          </a:p>
        </p:txBody>
      </p:sp>
      <p:pic>
        <p:nvPicPr>
          <p:cNvPr id="5" name="Picture 4">
            <a:extLst>
              <a:ext uri="{FF2B5EF4-FFF2-40B4-BE49-F238E27FC236}">
                <a16:creationId xmlns:a16="http://schemas.microsoft.com/office/drawing/2014/main" id="{5479B16F-0691-CF52-C83D-77CD5978275B}"/>
              </a:ext>
            </a:extLst>
          </p:cNvPr>
          <p:cNvPicPr>
            <a:picLocks noChangeAspect="1"/>
          </p:cNvPicPr>
          <p:nvPr/>
        </p:nvPicPr>
        <p:blipFill>
          <a:blip r:embed="rId3"/>
          <a:stretch>
            <a:fillRect/>
          </a:stretch>
        </p:blipFill>
        <p:spPr>
          <a:xfrm>
            <a:off x="1290906" y="1439198"/>
            <a:ext cx="7772400" cy="5029200"/>
          </a:xfrm>
          <a:prstGeom prst="rect">
            <a:avLst/>
          </a:prstGeom>
          <a:ln w="6350">
            <a:solidFill>
              <a:schemeClr val="tx1"/>
            </a:solidFill>
          </a:ln>
        </p:spPr>
      </p:pic>
      <p:sp>
        <p:nvSpPr>
          <p:cNvPr id="6" name="Rounded Rectangle 5">
            <a:extLst>
              <a:ext uri="{FF2B5EF4-FFF2-40B4-BE49-F238E27FC236}">
                <a16:creationId xmlns:a16="http://schemas.microsoft.com/office/drawing/2014/main" id="{1112D280-598A-D544-9CA9-9B20115FB0DA}"/>
              </a:ext>
            </a:extLst>
          </p:cNvPr>
          <p:cNvSpPr/>
          <p:nvPr/>
        </p:nvSpPr>
        <p:spPr>
          <a:xfrm>
            <a:off x="6096000" y="2041926"/>
            <a:ext cx="1136904"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11EF23FF-A89D-5941-CF93-CC8339C325C2}"/>
              </a:ext>
            </a:extLst>
          </p:cNvPr>
          <p:cNvSpPr/>
          <p:nvPr/>
        </p:nvSpPr>
        <p:spPr>
          <a:xfrm>
            <a:off x="2627376" y="3630593"/>
            <a:ext cx="1136904"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409DBCAD-BC3F-28D0-1261-3DDE54565D22}"/>
              </a:ext>
            </a:extLst>
          </p:cNvPr>
          <p:cNvSpPr/>
          <p:nvPr/>
        </p:nvSpPr>
        <p:spPr>
          <a:xfrm>
            <a:off x="3916680" y="5129550"/>
            <a:ext cx="1136904"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09A59A9A-2559-DE50-D505-3ACF97AEE0C1}"/>
              </a:ext>
            </a:extLst>
          </p:cNvPr>
          <p:cNvSpPr/>
          <p:nvPr/>
        </p:nvSpPr>
        <p:spPr>
          <a:xfrm>
            <a:off x="4172712" y="3666510"/>
            <a:ext cx="646176"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679AF7-C36B-DCAA-F50E-BD17607D8B1E}"/>
              </a:ext>
            </a:extLst>
          </p:cNvPr>
          <p:cNvSpPr txBox="1"/>
          <p:nvPr/>
        </p:nvSpPr>
        <p:spPr>
          <a:xfrm>
            <a:off x="9317539" y="3215134"/>
            <a:ext cx="2395279" cy="1477328"/>
          </a:xfrm>
          <a:prstGeom prst="rect">
            <a:avLst/>
          </a:prstGeom>
          <a:noFill/>
          <a:ln w="6350" cap="sq">
            <a:solidFill>
              <a:schemeClr val="tx1"/>
            </a:solidFill>
          </a:ln>
        </p:spPr>
        <p:txBody>
          <a:bodyPr wrap="square" rtlCol="0">
            <a:spAutoFit/>
          </a:bodyPr>
          <a:lstStyle/>
          <a:p>
            <a:pPr algn="ctr"/>
            <a:r>
              <a:rPr lang="en-US" dirty="0"/>
              <a:t>Download diagram from our web site,</a:t>
            </a:r>
          </a:p>
          <a:p>
            <a:pPr algn="ctr"/>
            <a:r>
              <a:rPr lang="en-US" dirty="0"/>
              <a:t>optimalmethod.org</a:t>
            </a:r>
          </a:p>
          <a:p>
            <a:pPr algn="ctr"/>
            <a:r>
              <a:rPr lang="en-US" dirty="0"/>
              <a:t>-or-</a:t>
            </a:r>
          </a:p>
          <a:p>
            <a:pPr algn="ctr"/>
            <a:r>
              <a:rPr lang="en-US" dirty="0"/>
              <a:t>Zoom Chat</a:t>
            </a:r>
          </a:p>
        </p:txBody>
      </p:sp>
      <p:cxnSp>
        <p:nvCxnSpPr>
          <p:cNvPr id="10" name="Straight Connector 9">
            <a:extLst>
              <a:ext uri="{FF2B5EF4-FFF2-40B4-BE49-F238E27FC236}">
                <a16:creationId xmlns:a16="http://schemas.microsoft.com/office/drawing/2014/main" id="{69B53036-0EB2-B57E-4B83-644BB5A2C817}"/>
              </a:ext>
            </a:extLst>
          </p:cNvPr>
          <p:cNvCxnSpPr>
            <a:stCxn id="5" idx="3"/>
            <a:endCxn id="3" idx="1"/>
          </p:cNvCxnSpPr>
          <p:nvPr/>
        </p:nvCxnSpPr>
        <p:spPr>
          <a:xfrm>
            <a:off x="9063306" y="3953798"/>
            <a:ext cx="254233" cy="0"/>
          </a:xfrm>
          <a:prstGeom prst="line">
            <a:avLst/>
          </a:prstGeom>
          <a:ln w="635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8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E9B5-6E5A-6873-AADE-E9D32F69125E}"/>
              </a:ext>
            </a:extLst>
          </p:cNvPr>
          <p:cNvSpPr>
            <a:spLocks noGrp="1"/>
          </p:cNvSpPr>
          <p:nvPr>
            <p:ph type="title"/>
          </p:nvPr>
        </p:nvSpPr>
        <p:spPr/>
        <p:txBody>
          <a:bodyPr/>
          <a:lstStyle/>
          <a:p>
            <a:r>
              <a:rPr lang="en-US" dirty="0"/>
              <a:t>n-Color</a:t>
            </a:r>
            <a:r>
              <a:rPr lang="en-US" baseline="0" dirty="0"/>
              <a:t> Charts Tool</a:t>
            </a:r>
            <a:endParaRPr lang="en-US" dirty="0"/>
          </a:p>
        </p:txBody>
      </p:sp>
      <p:pic>
        <p:nvPicPr>
          <p:cNvPr id="5" name="Picture 4" descr="A colorful pixelated pattern&#10;&#10;Description automatically generated with medium confidence">
            <a:extLst>
              <a:ext uri="{FF2B5EF4-FFF2-40B4-BE49-F238E27FC236}">
                <a16:creationId xmlns:a16="http://schemas.microsoft.com/office/drawing/2014/main" id="{20F6C872-7C5B-681F-8A59-69386F73E0D4}"/>
              </a:ext>
            </a:extLst>
          </p:cNvPr>
          <p:cNvPicPr>
            <a:picLocks noChangeAspect="1"/>
          </p:cNvPicPr>
          <p:nvPr/>
        </p:nvPicPr>
        <p:blipFill>
          <a:blip r:embed="rId3"/>
          <a:stretch>
            <a:fillRect/>
          </a:stretch>
        </p:blipFill>
        <p:spPr>
          <a:xfrm>
            <a:off x="1305560" y="2634402"/>
            <a:ext cx="3825240" cy="3249930"/>
          </a:xfrm>
          <a:prstGeom prst="rect">
            <a:avLst/>
          </a:prstGeom>
          <a:effectLst>
            <a:outerShdw blurRad="50800" dist="38100" dir="5400000" sx="101000" sy="101000" algn="t"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AA22A7A9-3C5F-4FEC-0379-90AE9FBF61FF}"/>
              </a:ext>
            </a:extLst>
          </p:cNvPr>
          <p:cNvPicPr>
            <a:picLocks noChangeAspect="1"/>
          </p:cNvPicPr>
          <p:nvPr/>
        </p:nvPicPr>
        <p:blipFill>
          <a:blip r:embed="rId4"/>
          <a:stretch>
            <a:fillRect/>
          </a:stretch>
        </p:blipFill>
        <p:spPr>
          <a:xfrm>
            <a:off x="6436360" y="2634402"/>
            <a:ext cx="4450080" cy="3368040"/>
          </a:xfrm>
          <a:prstGeom prst="rect">
            <a:avLst/>
          </a:prstGeom>
          <a:effectLst>
            <a:outerShdw blurRad="50800" dist="38100" dir="5400000" sx="101000" sy="101000" algn="t" rotWithShape="0">
              <a:prstClr val="black">
                <a:alpha val="40000"/>
              </a:prstClr>
            </a:outerShdw>
          </a:effectLst>
        </p:spPr>
      </p:pic>
      <p:sp>
        <p:nvSpPr>
          <p:cNvPr id="8" name="Rounded Rectangle 7">
            <a:extLst>
              <a:ext uri="{FF2B5EF4-FFF2-40B4-BE49-F238E27FC236}">
                <a16:creationId xmlns:a16="http://schemas.microsoft.com/office/drawing/2014/main" id="{E86DBB48-9EA8-F3C0-CD5F-62F3CE6BBB40}"/>
              </a:ext>
            </a:extLst>
          </p:cNvPr>
          <p:cNvSpPr/>
          <p:nvPr/>
        </p:nvSpPr>
        <p:spPr>
          <a:xfrm>
            <a:off x="1169241" y="5514974"/>
            <a:ext cx="4088559" cy="60007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F8F58F2-83A0-ED8F-9EB4-CEBA9BF593C9}"/>
              </a:ext>
            </a:extLst>
          </p:cNvPr>
          <p:cNvSpPr txBox="1"/>
          <p:nvPr/>
        </p:nvSpPr>
        <p:spPr>
          <a:xfrm>
            <a:off x="5437824" y="3751535"/>
            <a:ext cx="65817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30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E9B5-6E5A-6873-AADE-E9D32F69125E}"/>
              </a:ext>
            </a:extLst>
          </p:cNvPr>
          <p:cNvSpPr>
            <a:spLocks noGrp="1"/>
          </p:cNvSpPr>
          <p:nvPr>
            <p:ph type="title"/>
          </p:nvPr>
        </p:nvSpPr>
        <p:spPr/>
        <p:txBody>
          <a:bodyPr/>
          <a:lstStyle/>
          <a:p>
            <a:r>
              <a:rPr lang="en-US" dirty="0"/>
              <a:t>n-Color</a:t>
            </a:r>
            <a:r>
              <a:rPr lang="en-US" baseline="0" dirty="0"/>
              <a:t> Charts Tool</a:t>
            </a:r>
            <a:endParaRPr lang="en-US" dirty="0"/>
          </a:p>
        </p:txBody>
      </p:sp>
      <p:pic>
        <p:nvPicPr>
          <p:cNvPr id="3" name="Content Placeholder 4" descr="A colorful triangle on a white sheet of paper&#10;&#10;Description automatically generated">
            <a:extLst>
              <a:ext uri="{FF2B5EF4-FFF2-40B4-BE49-F238E27FC236}">
                <a16:creationId xmlns:a16="http://schemas.microsoft.com/office/drawing/2014/main" id="{F59712AE-F15C-6C2B-2125-579178FDDA83}"/>
              </a:ext>
            </a:extLst>
          </p:cNvPr>
          <p:cNvPicPr>
            <a:picLocks noGrp="1" noChangeAspect="1"/>
          </p:cNvPicPr>
          <p:nvPr>
            <p:ph idx="1"/>
          </p:nvPr>
        </p:nvPicPr>
        <p:blipFill>
          <a:blip r:embed="rId3"/>
          <a:stretch>
            <a:fillRect/>
          </a:stretch>
        </p:blipFill>
        <p:spPr>
          <a:xfrm>
            <a:off x="5291546" y="3072313"/>
            <a:ext cx="1600200" cy="2098040"/>
          </a:xfrm>
          <a:effectLst>
            <a:outerShdw blurRad="239973" dir="5400000" sx="104989" sy="104989" algn="t" rotWithShape="0">
              <a:prstClr val="black">
                <a:alpha val="40000"/>
              </a:prstClr>
            </a:outerShdw>
          </a:effectLst>
        </p:spPr>
      </p:pic>
      <p:sp>
        <p:nvSpPr>
          <p:cNvPr id="4" name="TextBox 3">
            <a:extLst>
              <a:ext uri="{FF2B5EF4-FFF2-40B4-BE49-F238E27FC236}">
                <a16:creationId xmlns:a16="http://schemas.microsoft.com/office/drawing/2014/main" id="{08F5EA6B-D00E-4CDF-C764-C3E383EDCE23}"/>
              </a:ext>
            </a:extLst>
          </p:cNvPr>
          <p:cNvSpPr txBox="1">
            <a:spLocks noChangeAspect="1"/>
          </p:cNvSpPr>
          <p:nvPr/>
        </p:nvSpPr>
        <p:spPr>
          <a:xfrm>
            <a:off x="5177246" y="4684689"/>
            <a:ext cx="1828800" cy="461665"/>
          </a:xfrm>
          <a:prstGeom prst="rect">
            <a:avLst/>
          </a:prstGeom>
          <a:noFill/>
        </p:spPr>
        <p:txBody>
          <a:bodyPr wrap="square" rtlCol="0">
            <a:spAutoFit/>
          </a:bodyPr>
          <a:lstStyle/>
          <a:p>
            <a:pPr algn="ctr"/>
            <a:r>
              <a:rPr lang="en-US" sz="2400" dirty="0"/>
              <a:t>B2A1 Tag</a:t>
            </a:r>
          </a:p>
        </p:txBody>
      </p:sp>
      <p:sp>
        <p:nvSpPr>
          <p:cNvPr id="5" name="TextBox 4">
            <a:extLst>
              <a:ext uri="{FF2B5EF4-FFF2-40B4-BE49-F238E27FC236}">
                <a16:creationId xmlns:a16="http://schemas.microsoft.com/office/drawing/2014/main" id="{21539FA3-1A1E-2B52-203B-C759A18FB0C5}"/>
              </a:ext>
            </a:extLst>
          </p:cNvPr>
          <p:cNvSpPr txBox="1">
            <a:spLocks/>
          </p:cNvSpPr>
          <p:nvPr/>
        </p:nvSpPr>
        <p:spPr>
          <a:xfrm>
            <a:off x="1624263" y="3705835"/>
            <a:ext cx="2442411" cy="830997"/>
          </a:xfrm>
          <a:prstGeom prst="rect">
            <a:avLst/>
          </a:prstGeom>
          <a:noFill/>
          <a:ln w="31750">
            <a:solidFill>
              <a:schemeClr val="tx1"/>
            </a:solidFill>
          </a:ln>
        </p:spPr>
        <p:txBody>
          <a:bodyPr wrap="square" rtlCol="0">
            <a:spAutoFit/>
          </a:bodyPr>
          <a:lstStyle/>
          <a:p>
            <a:pPr algn="ctr"/>
            <a:r>
              <a:rPr lang="en-US" sz="2400" dirty="0"/>
              <a:t>Spot Color L*a*b* Values</a:t>
            </a:r>
          </a:p>
        </p:txBody>
      </p:sp>
      <p:sp>
        <p:nvSpPr>
          <p:cNvPr id="6" name="TextBox 5">
            <a:extLst>
              <a:ext uri="{FF2B5EF4-FFF2-40B4-BE49-F238E27FC236}">
                <a16:creationId xmlns:a16="http://schemas.microsoft.com/office/drawing/2014/main" id="{447D7ACD-A4D4-4C0B-59FD-4B8412EC289E}"/>
              </a:ext>
            </a:extLst>
          </p:cNvPr>
          <p:cNvSpPr txBox="1">
            <a:spLocks noChangeAspect="1"/>
          </p:cNvSpPr>
          <p:nvPr/>
        </p:nvSpPr>
        <p:spPr>
          <a:xfrm>
            <a:off x="8125326" y="3705835"/>
            <a:ext cx="2442411" cy="830997"/>
          </a:xfrm>
          <a:prstGeom prst="rect">
            <a:avLst/>
          </a:prstGeom>
          <a:noFill/>
          <a:ln w="31750">
            <a:solidFill>
              <a:schemeClr val="tx1"/>
            </a:solidFill>
          </a:ln>
        </p:spPr>
        <p:txBody>
          <a:bodyPr wrap="square" rtlCol="0">
            <a:spAutoFit/>
          </a:bodyPr>
          <a:lstStyle/>
          <a:p>
            <a:pPr algn="ctr"/>
            <a:r>
              <a:rPr lang="en-US" sz="2400" dirty="0"/>
              <a:t>ECG %-dot Values</a:t>
            </a:r>
          </a:p>
        </p:txBody>
      </p:sp>
      <p:cxnSp>
        <p:nvCxnSpPr>
          <p:cNvPr id="7" name="Straight Arrow Connector 6">
            <a:extLst>
              <a:ext uri="{FF2B5EF4-FFF2-40B4-BE49-F238E27FC236}">
                <a16:creationId xmlns:a16="http://schemas.microsoft.com/office/drawing/2014/main" id="{4460350D-379A-F671-CE51-A23B7CC3B92B}"/>
              </a:ext>
            </a:extLst>
          </p:cNvPr>
          <p:cNvCxnSpPr>
            <a:cxnSpLocks noChangeAspect="1"/>
            <a:stCxn id="5" idx="3"/>
            <a:endCxn id="3" idx="1"/>
          </p:cNvCxnSpPr>
          <p:nvPr/>
        </p:nvCxnSpPr>
        <p:spPr>
          <a:xfrm flipV="1">
            <a:off x="4066674" y="4121333"/>
            <a:ext cx="122487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837EB25-88F3-AC6C-82E7-0A0885006F76}"/>
              </a:ext>
            </a:extLst>
          </p:cNvPr>
          <p:cNvCxnSpPr>
            <a:cxnSpLocks noChangeAspect="1"/>
            <a:stCxn id="3" idx="3"/>
            <a:endCxn id="6" idx="1"/>
          </p:cNvCxnSpPr>
          <p:nvPr/>
        </p:nvCxnSpPr>
        <p:spPr>
          <a:xfrm>
            <a:off x="6891746" y="4121333"/>
            <a:ext cx="1233580"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307D0E-6490-AD6C-E04A-9BE479B3EABB}"/>
              </a:ext>
            </a:extLst>
          </p:cNvPr>
          <p:cNvSpPr txBox="1"/>
          <p:nvPr/>
        </p:nvSpPr>
        <p:spPr>
          <a:xfrm>
            <a:off x="4686959" y="5957763"/>
            <a:ext cx="2821577" cy="523220"/>
          </a:xfrm>
          <a:prstGeom prst="rect">
            <a:avLst/>
          </a:prstGeom>
          <a:noFill/>
        </p:spPr>
        <p:txBody>
          <a:bodyPr wrap="square" rtlCol="0">
            <a:spAutoFit/>
          </a:bodyPr>
          <a:lstStyle/>
          <a:p>
            <a:pPr algn="ctr"/>
            <a:r>
              <a:rPr lang="en-US" sz="2800" dirty="0"/>
              <a:t>Mode = 0</a:t>
            </a:r>
          </a:p>
        </p:txBody>
      </p:sp>
    </p:spTree>
    <p:extLst>
      <p:ext uri="{BB962C8B-B14F-4D97-AF65-F5344CB8AC3E}">
        <p14:creationId xmlns:p14="http://schemas.microsoft.com/office/powerpoint/2010/main" val="46549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E9B5-6E5A-6873-AADE-E9D32F69125E}"/>
              </a:ext>
            </a:extLst>
          </p:cNvPr>
          <p:cNvSpPr>
            <a:spLocks noGrp="1"/>
          </p:cNvSpPr>
          <p:nvPr>
            <p:ph type="title"/>
          </p:nvPr>
        </p:nvSpPr>
        <p:spPr/>
        <p:txBody>
          <a:bodyPr/>
          <a:lstStyle/>
          <a:p>
            <a:r>
              <a:rPr lang="en-US" dirty="0"/>
              <a:t>n-Color</a:t>
            </a:r>
            <a:r>
              <a:rPr lang="en-US" baseline="0" dirty="0"/>
              <a:t> Charts Tool</a:t>
            </a:r>
            <a:endParaRPr lang="en-US" dirty="0"/>
          </a:p>
        </p:txBody>
      </p:sp>
      <p:pic>
        <p:nvPicPr>
          <p:cNvPr id="3" name="Content Placeholder 4" descr="A colorful triangle on a white sheet of paper&#10;&#10;Description automatically generated">
            <a:extLst>
              <a:ext uri="{FF2B5EF4-FFF2-40B4-BE49-F238E27FC236}">
                <a16:creationId xmlns:a16="http://schemas.microsoft.com/office/drawing/2014/main" id="{F59712AE-F15C-6C2B-2125-579178FDDA83}"/>
              </a:ext>
            </a:extLst>
          </p:cNvPr>
          <p:cNvPicPr>
            <a:picLocks noGrp="1" noChangeAspect="1"/>
          </p:cNvPicPr>
          <p:nvPr>
            <p:ph idx="1"/>
          </p:nvPr>
        </p:nvPicPr>
        <p:blipFill>
          <a:blip r:embed="rId3"/>
          <a:stretch>
            <a:fillRect/>
          </a:stretch>
        </p:blipFill>
        <p:spPr>
          <a:xfrm>
            <a:off x="4445951" y="3072313"/>
            <a:ext cx="1600200" cy="2098040"/>
          </a:xfrm>
          <a:effectLst>
            <a:outerShdw blurRad="239973" dir="5400000" sx="104989" sy="104989" algn="t" rotWithShape="0">
              <a:prstClr val="black">
                <a:alpha val="40000"/>
              </a:prstClr>
            </a:outerShdw>
          </a:effectLst>
        </p:spPr>
      </p:pic>
      <p:sp>
        <p:nvSpPr>
          <p:cNvPr id="4" name="TextBox 3">
            <a:extLst>
              <a:ext uri="{FF2B5EF4-FFF2-40B4-BE49-F238E27FC236}">
                <a16:creationId xmlns:a16="http://schemas.microsoft.com/office/drawing/2014/main" id="{08F5EA6B-D00E-4CDF-C764-C3E383EDCE23}"/>
              </a:ext>
            </a:extLst>
          </p:cNvPr>
          <p:cNvSpPr txBox="1">
            <a:spLocks noChangeAspect="1"/>
          </p:cNvSpPr>
          <p:nvPr/>
        </p:nvSpPr>
        <p:spPr>
          <a:xfrm>
            <a:off x="4320811" y="4695025"/>
            <a:ext cx="1828800" cy="461665"/>
          </a:xfrm>
          <a:prstGeom prst="rect">
            <a:avLst/>
          </a:prstGeom>
          <a:noFill/>
        </p:spPr>
        <p:txBody>
          <a:bodyPr wrap="square" rtlCol="0">
            <a:spAutoFit/>
          </a:bodyPr>
          <a:lstStyle/>
          <a:p>
            <a:pPr algn="ctr"/>
            <a:r>
              <a:rPr lang="en-US" sz="2400" dirty="0"/>
              <a:t>A2B1 Tag</a:t>
            </a:r>
          </a:p>
        </p:txBody>
      </p:sp>
      <p:sp>
        <p:nvSpPr>
          <p:cNvPr id="5" name="TextBox 4">
            <a:extLst>
              <a:ext uri="{FF2B5EF4-FFF2-40B4-BE49-F238E27FC236}">
                <a16:creationId xmlns:a16="http://schemas.microsoft.com/office/drawing/2014/main" id="{21539FA3-1A1E-2B52-203B-C759A18FB0C5}"/>
              </a:ext>
            </a:extLst>
          </p:cNvPr>
          <p:cNvSpPr txBox="1">
            <a:spLocks/>
          </p:cNvSpPr>
          <p:nvPr/>
        </p:nvSpPr>
        <p:spPr>
          <a:xfrm>
            <a:off x="1323814" y="3705835"/>
            <a:ext cx="2442411" cy="830997"/>
          </a:xfrm>
          <a:prstGeom prst="rect">
            <a:avLst/>
          </a:prstGeom>
          <a:noFill/>
          <a:ln w="31750">
            <a:solidFill>
              <a:schemeClr val="tx1"/>
            </a:solidFill>
          </a:ln>
        </p:spPr>
        <p:txBody>
          <a:bodyPr wrap="square" rtlCol="0">
            <a:spAutoFit/>
          </a:bodyPr>
          <a:lstStyle/>
          <a:p>
            <a:pPr algn="ctr"/>
            <a:r>
              <a:rPr lang="en-US" sz="2400" dirty="0"/>
              <a:t>ECG %-dot Values</a:t>
            </a:r>
          </a:p>
        </p:txBody>
      </p:sp>
      <p:sp>
        <p:nvSpPr>
          <p:cNvPr id="6" name="TextBox 5">
            <a:extLst>
              <a:ext uri="{FF2B5EF4-FFF2-40B4-BE49-F238E27FC236}">
                <a16:creationId xmlns:a16="http://schemas.microsoft.com/office/drawing/2014/main" id="{447D7ACD-A4D4-4C0B-59FD-4B8412EC289E}"/>
              </a:ext>
            </a:extLst>
          </p:cNvPr>
          <p:cNvSpPr txBox="1">
            <a:spLocks noChangeAspect="1"/>
          </p:cNvSpPr>
          <p:nvPr/>
        </p:nvSpPr>
        <p:spPr>
          <a:xfrm>
            <a:off x="8394712" y="3705834"/>
            <a:ext cx="2442411" cy="830997"/>
          </a:xfrm>
          <a:prstGeom prst="rect">
            <a:avLst/>
          </a:prstGeom>
          <a:noFill/>
          <a:ln w="31750">
            <a:solidFill>
              <a:schemeClr val="tx1"/>
            </a:solidFill>
          </a:ln>
        </p:spPr>
        <p:txBody>
          <a:bodyPr wrap="square" rtlCol="0">
            <a:spAutoFit/>
          </a:bodyPr>
          <a:lstStyle/>
          <a:p>
            <a:pPr algn="ctr"/>
            <a:r>
              <a:rPr lang="en-US" sz="2400" dirty="0"/>
              <a:t>Spot Color L*a*b* Values</a:t>
            </a:r>
          </a:p>
        </p:txBody>
      </p:sp>
      <p:cxnSp>
        <p:nvCxnSpPr>
          <p:cNvPr id="7" name="Straight Arrow Connector 6">
            <a:extLst>
              <a:ext uri="{FF2B5EF4-FFF2-40B4-BE49-F238E27FC236}">
                <a16:creationId xmlns:a16="http://schemas.microsoft.com/office/drawing/2014/main" id="{4460350D-379A-F671-CE51-A23B7CC3B92B}"/>
              </a:ext>
            </a:extLst>
          </p:cNvPr>
          <p:cNvCxnSpPr>
            <a:cxnSpLocks noChangeAspect="1"/>
            <a:stCxn id="5" idx="3"/>
            <a:endCxn id="3" idx="1"/>
          </p:cNvCxnSpPr>
          <p:nvPr/>
        </p:nvCxnSpPr>
        <p:spPr>
          <a:xfrm flipV="1">
            <a:off x="3766225" y="4121333"/>
            <a:ext cx="679726"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837EB25-88F3-AC6C-82E7-0A0885006F76}"/>
              </a:ext>
            </a:extLst>
          </p:cNvPr>
          <p:cNvCxnSpPr>
            <a:cxnSpLocks noChangeAspect="1"/>
            <a:stCxn id="3" idx="3"/>
            <a:endCxn id="10" idx="1"/>
          </p:cNvCxnSpPr>
          <p:nvPr/>
        </p:nvCxnSpPr>
        <p:spPr>
          <a:xfrm flipV="1">
            <a:off x="6046151" y="4121332"/>
            <a:ext cx="508189"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307D0E-6490-AD6C-E04A-9BE479B3EABB}"/>
              </a:ext>
            </a:extLst>
          </p:cNvPr>
          <p:cNvSpPr txBox="1"/>
          <p:nvPr/>
        </p:nvSpPr>
        <p:spPr>
          <a:xfrm>
            <a:off x="4281137" y="5957763"/>
            <a:ext cx="3621018" cy="523220"/>
          </a:xfrm>
          <a:prstGeom prst="rect">
            <a:avLst/>
          </a:prstGeom>
          <a:noFill/>
        </p:spPr>
        <p:txBody>
          <a:bodyPr wrap="square" rtlCol="0">
            <a:spAutoFit/>
          </a:bodyPr>
          <a:lstStyle/>
          <a:p>
            <a:pPr algn="ctr"/>
            <a:r>
              <a:rPr lang="en-US" sz="2800" dirty="0"/>
              <a:t>Mode = 1 or 2</a:t>
            </a:r>
          </a:p>
        </p:txBody>
      </p:sp>
      <p:sp>
        <p:nvSpPr>
          <p:cNvPr id="10" name="Rounded Rectangle 9">
            <a:extLst>
              <a:ext uri="{FF2B5EF4-FFF2-40B4-BE49-F238E27FC236}">
                <a16:creationId xmlns:a16="http://schemas.microsoft.com/office/drawing/2014/main" id="{7B5DC1AD-428A-F5E8-5F37-34AE4027B38F}"/>
              </a:ext>
            </a:extLst>
          </p:cNvPr>
          <p:cNvSpPr/>
          <p:nvPr/>
        </p:nvSpPr>
        <p:spPr>
          <a:xfrm>
            <a:off x="6554340" y="3686992"/>
            <a:ext cx="1332183" cy="868680"/>
          </a:xfrm>
          <a:prstGeom prst="round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 = 0</a:t>
            </a:r>
            <a:r>
              <a:rPr lang="en-US" sz="2400" dirty="0">
                <a:solidFill>
                  <a:schemeClr val="tx1"/>
                </a:solidFill>
                <a:latin typeface="Avenir" panose="02000503020000020003" pitchFamily="2" charset="0"/>
                <a:cs typeface="Futura Medium" panose="020B0602020204020303" pitchFamily="34" charset="-79"/>
              </a:rPr>
              <a:t>?</a:t>
            </a:r>
          </a:p>
        </p:txBody>
      </p:sp>
      <p:cxnSp>
        <p:nvCxnSpPr>
          <p:cNvPr id="16" name="Straight Arrow Connector 15">
            <a:extLst>
              <a:ext uri="{FF2B5EF4-FFF2-40B4-BE49-F238E27FC236}">
                <a16:creationId xmlns:a16="http://schemas.microsoft.com/office/drawing/2014/main" id="{E3A8A5B5-D7B8-4604-27A6-E92A7F171E4B}"/>
              </a:ext>
            </a:extLst>
          </p:cNvPr>
          <p:cNvCxnSpPr>
            <a:cxnSpLocks noChangeAspect="1"/>
          </p:cNvCxnSpPr>
          <p:nvPr/>
        </p:nvCxnSpPr>
        <p:spPr>
          <a:xfrm flipV="1">
            <a:off x="7900445" y="4121332"/>
            <a:ext cx="508189" cy="1"/>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7D02878-7BC0-3F2D-F35B-1923A8FD78CF}"/>
              </a:ext>
            </a:extLst>
          </p:cNvPr>
          <p:cNvCxnSpPr>
            <a:cxnSpLocks/>
            <a:stCxn id="10" idx="2"/>
            <a:endCxn id="5" idx="2"/>
          </p:cNvCxnSpPr>
          <p:nvPr/>
        </p:nvCxnSpPr>
        <p:spPr>
          <a:xfrm rot="5400000" flipH="1">
            <a:off x="4873306" y="2208546"/>
            <a:ext cx="18840" cy="4675412"/>
          </a:xfrm>
          <a:prstGeom prst="bentConnector3">
            <a:avLst>
              <a:gd name="adj1" fmla="val -6066879"/>
            </a:avLst>
          </a:prstGeom>
          <a:ln w="254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0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E9B5-6E5A-6873-AADE-E9D32F69125E}"/>
              </a:ext>
            </a:extLst>
          </p:cNvPr>
          <p:cNvSpPr>
            <a:spLocks noGrp="1"/>
          </p:cNvSpPr>
          <p:nvPr>
            <p:ph type="title"/>
          </p:nvPr>
        </p:nvSpPr>
        <p:spPr/>
        <p:txBody>
          <a:bodyPr/>
          <a:lstStyle/>
          <a:p>
            <a:r>
              <a:rPr lang="en-US" dirty="0"/>
              <a:t>n-Color</a:t>
            </a:r>
            <a:r>
              <a:rPr lang="en-US" baseline="0" dirty="0"/>
              <a:t> Charts Tool</a:t>
            </a:r>
            <a:endParaRPr lang="en-US" dirty="0"/>
          </a:p>
        </p:txBody>
      </p:sp>
      <p:grpSp>
        <p:nvGrpSpPr>
          <p:cNvPr id="3" name="Group 2">
            <a:extLst>
              <a:ext uri="{FF2B5EF4-FFF2-40B4-BE49-F238E27FC236}">
                <a16:creationId xmlns:a16="http://schemas.microsoft.com/office/drawing/2014/main" id="{165ADF11-234B-AE1B-6119-9D84CC8348FE}"/>
              </a:ext>
            </a:extLst>
          </p:cNvPr>
          <p:cNvGrpSpPr/>
          <p:nvPr/>
        </p:nvGrpSpPr>
        <p:grpSpPr>
          <a:xfrm>
            <a:off x="864770" y="2822006"/>
            <a:ext cx="10489030" cy="2944257"/>
            <a:chOff x="864770" y="2822006"/>
            <a:chExt cx="10489030" cy="2944257"/>
          </a:xfrm>
        </p:grpSpPr>
        <p:sp>
          <p:nvSpPr>
            <p:cNvPr id="13" name="TextBox 12">
              <a:extLst>
                <a:ext uri="{FF2B5EF4-FFF2-40B4-BE49-F238E27FC236}">
                  <a16:creationId xmlns:a16="http://schemas.microsoft.com/office/drawing/2014/main" id="{BA73CB8C-13FB-E084-113C-5704F4CFCBF8}"/>
                </a:ext>
              </a:extLst>
            </p:cNvPr>
            <p:cNvSpPr txBox="1"/>
            <p:nvPr/>
          </p:nvSpPr>
          <p:spPr>
            <a:xfrm>
              <a:off x="6389100" y="2822006"/>
              <a:ext cx="3725447" cy="523220"/>
            </a:xfrm>
            <a:prstGeom prst="rect">
              <a:avLst/>
            </a:prstGeom>
            <a:noFill/>
          </p:spPr>
          <p:txBody>
            <a:bodyPr wrap="square" rtlCol="0">
              <a:spAutoFit/>
            </a:bodyPr>
            <a:lstStyle/>
            <a:p>
              <a:pPr algn="ctr">
                <a:tabLst>
                  <a:tab pos="5486400" algn="l"/>
                </a:tabLst>
              </a:pPr>
              <a:r>
                <a:rPr lang="en-US" sz="2800" dirty="0"/>
                <a:t>3/C without black</a:t>
              </a:r>
            </a:p>
          </p:txBody>
        </p:sp>
        <p:sp>
          <p:nvSpPr>
            <p:cNvPr id="14" name="TextBox 13">
              <a:extLst>
                <a:ext uri="{FF2B5EF4-FFF2-40B4-BE49-F238E27FC236}">
                  <a16:creationId xmlns:a16="http://schemas.microsoft.com/office/drawing/2014/main" id="{8E6AEB3A-9545-3D54-B228-9C85CA0DCAD2}"/>
                </a:ext>
              </a:extLst>
            </p:cNvPr>
            <p:cNvSpPr txBox="1"/>
            <p:nvPr/>
          </p:nvSpPr>
          <p:spPr>
            <a:xfrm>
              <a:off x="864770" y="3519494"/>
              <a:ext cx="1183105" cy="2246769"/>
            </a:xfrm>
            <a:prstGeom prst="rect">
              <a:avLst/>
            </a:prstGeom>
            <a:noFill/>
          </p:spPr>
          <p:txBody>
            <a:bodyPr wrap="square" rtlCol="0">
              <a:spAutoFit/>
            </a:bodyPr>
            <a:lstStyle/>
            <a:p>
              <a:r>
                <a:rPr lang="en-US" sz="2800" dirty="0"/>
                <a:t>CMK</a:t>
              </a:r>
            </a:p>
            <a:p>
              <a:r>
                <a:rPr lang="en-US" sz="2800" dirty="0"/>
                <a:t>CYK</a:t>
              </a:r>
            </a:p>
            <a:p>
              <a:r>
                <a:rPr lang="en-US" sz="2800" dirty="0"/>
                <a:t>MYK</a:t>
              </a:r>
            </a:p>
            <a:p>
              <a:r>
                <a:rPr lang="en-US" sz="2800" dirty="0"/>
                <a:t>CKO</a:t>
              </a:r>
            </a:p>
            <a:p>
              <a:r>
                <a:rPr lang="en-US" sz="2800" dirty="0"/>
                <a:t>MKO</a:t>
              </a:r>
            </a:p>
          </p:txBody>
        </p:sp>
        <p:sp>
          <p:nvSpPr>
            <p:cNvPr id="15" name="TextBox 14">
              <a:extLst>
                <a:ext uri="{FF2B5EF4-FFF2-40B4-BE49-F238E27FC236}">
                  <a16:creationId xmlns:a16="http://schemas.microsoft.com/office/drawing/2014/main" id="{77DE6EF1-8369-DC16-9E84-BA5A2320FF0D}"/>
                </a:ext>
              </a:extLst>
            </p:cNvPr>
            <p:cNvSpPr txBox="1"/>
            <p:nvPr/>
          </p:nvSpPr>
          <p:spPr>
            <a:xfrm>
              <a:off x="2415757" y="3519494"/>
              <a:ext cx="1183105" cy="2246769"/>
            </a:xfrm>
            <a:prstGeom prst="rect">
              <a:avLst/>
            </a:prstGeom>
            <a:noFill/>
          </p:spPr>
          <p:txBody>
            <a:bodyPr wrap="square" rtlCol="0">
              <a:spAutoFit/>
            </a:bodyPr>
            <a:lstStyle/>
            <a:p>
              <a:r>
                <a:rPr lang="en-US" sz="2800" dirty="0"/>
                <a:t>YKO</a:t>
              </a:r>
            </a:p>
            <a:p>
              <a:r>
                <a:rPr lang="en-US" sz="2800" dirty="0"/>
                <a:t>CKG</a:t>
              </a:r>
            </a:p>
            <a:p>
              <a:r>
                <a:rPr lang="en-US" sz="2800" dirty="0"/>
                <a:t>MKG</a:t>
              </a:r>
            </a:p>
            <a:p>
              <a:r>
                <a:rPr lang="en-US" sz="2800" dirty="0"/>
                <a:t>YKG</a:t>
              </a:r>
            </a:p>
            <a:p>
              <a:r>
                <a:rPr lang="en-US" sz="2800" dirty="0"/>
                <a:t>CKV</a:t>
              </a:r>
            </a:p>
          </p:txBody>
        </p:sp>
        <p:sp>
          <p:nvSpPr>
            <p:cNvPr id="17" name="TextBox 16">
              <a:extLst>
                <a:ext uri="{FF2B5EF4-FFF2-40B4-BE49-F238E27FC236}">
                  <a16:creationId xmlns:a16="http://schemas.microsoft.com/office/drawing/2014/main" id="{2C7AE222-DE0E-344C-F539-E1320C34B568}"/>
                </a:ext>
              </a:extLst>
            </p:cNvPr>
            <p:cNvSpPr txBox="1"/>
            <p:nvPr/>
          </p:nvSpPr>
          <p:spPr>
            <a:xfrm>
              <a:off x="3966744" y="3519494"/>
              <a:ext cx="1183105" cy="2246769"/>
            </a:xfrm>
            <a:prstGeom prst="rect">
              <a:avLst/>
            </a:prstGeom>
            <a:noFill/>
          </p:spPr>
          <p:txBody>
            <a:bodyPr wrap="square" rtlCol="0">
              <a:spAutoFit/>
            </a:bodyPr>
            <a:lstStyle/>
            <a:p>
              <a:r>
                <a:rPr lang="en-US" sz="2800" dirty="0"/>
                <a:t>MKV</a:t>
              </a:r>
            </a:p>
            <a:p>
              <a:r>
                <a:rPr lang="en-US" sz="2800" dirty="0"/>
                <a:t>YKV</a:t>
              </a:r>
            </a:p>
            <a:p>
              <a:r>
                <a:rPr lang="en-US" sz="2800" dirty="0"/>
                <a:t>KOG</a:t>
              </a:r>
            </a:p>
            <a:p>
              <a:r>
                <a:rPr lang="en-US" sz="2800" dirty="0"/>
                <a:t>KOV</a:t>
              </a:r>
            </a:p>
            <a:p>
              <a:r>
                <a:rPr lang="en-US" sz="2800" dirty="0"/>
                <a:t>KGV</a:t>
              </a:r>
            </a:p>
          </p:txBody>
        </p:sp>
        <p:sp>
          <p:nvSpPr>
            <p:cNvPr id="19" name="TextBox 18">
              <a:extLst>
                <a:ext uri="{FF2B5EF4-FFF2-40B4-BE49-F238E27FC236}">
                  <a16:creationId xmlns:a16="http://schemas.microsoft.com/office/drawing/2014/main" id="{79A32096-E9A8-409D-C466-FD229EC5B078}"/>
                </a:ext>
              </a:extLst>
            </p:cNvPr>
            <p:cNvSpPr txBox="1"/>
            <p:nvPr/>
          </p:nvSpPr>
          <p:spPr>
            <a:xfrm>
              <a:off x="5517731" y="3519494"/>
              <a:ext cx="1183105" cy="2246769"/>
            </a:xfrm>
            <a:prstGeom prst="rect">
              <a:avLst/>
            </a:prstGeom>
            <a:noFill/>
          </p:spPr>
          <p:txBody>
            <a:bodyPr wrap="square" rtlCol="0">
              <a:spAutoFit/>
            </a:bodyPr>
            <a:lstStyle/>
            <a:p>
              <a:r>
                <a:rPr lang="en-US" sz="2800" dirty="0"/>
                <a:t>CMY</a:t>
              </a:r>
            </a:p>
            <a:p>
              <a:r>
                <a:rPr lang="en-US" sz="2800" dirty="0"/>
                <a:t>CMO</a:t>
              </a:r>
            </a:p>
            <a:p>
              <a:r>
                <a:rPr lang="en-US" sz="2800" dirty="0"/>
                <a:t>CYO</a:t>
              </a:r>
            </a:p>
            <a:p>
              <a:r>
                <a:rPr lang="en-US" sz="2800" dirty="0"/>
                <a:t>MYO</a:t>
              </a:r>
            </a:p>
            <a:p>
              <a:r>
                <a:rPr lang="en-US" sz="2800" dirty="0"/>
                <a:t>CMG</a:t>
              </a:r>
            </a:p>
          </p:txBody>
        </p:sp>
        <p:sp>
          <p:nvSpPr>
            <p:cNvPr id="20" name="TextBox 19">
              <a:extLst>
                <a:ext uri="{FF2B5EF4-FFF2-40B4-BE49-F238E27FC236}">
                  <a16:creationId xmlns:a16="http://schemas.microsoft.com/office/drawing/2014/main" id="{07D65565-EAE3-0881-415D-3DFE416E0E96}"/>
                </a:ext>
              </a:extLst>
            </p:cNvPr>
            <p:cNvSpPr txBox="1"/>
            <p:nvPr/>
          </p:nvSpPr>
          <p:spPr>
            <a:xfrm>
              <a:off x="7068719" y="3519494"/>
              <a:ext cx="1183105" cy="2246769"/>
            </a:xfrm>
            <a:prstGeom prst="rect">
              <a:avLst/>
            </a:prstGeom>
            <a:noFill/>
          </p:spPr>
          <p:txBody>
            <a:bodyPr wrap="square" rtlCol="0">
              <a:spAutoFit/>
            </a:bodyPr>
            <a:lstStyle/>
            <a:p>
              <a:r>
                <a:rPr lang="en-US" sz="2800" dirty="0"/>
                <a:t>CYG</a:t>
              </a:r>
            </a:p>
            <a:p>
              <a:r>
                <a:rPr lang="en-US" sz="2800" dirty="0"/>
                <a:t>MYG</a:t>
              </a:r>
            </a:p>
            <a:p>
              <a:r>
                <a:rPr lang="en-US" sz="2800" dirty="0"/>
                <a:t>CMV</a:t>
              </a:r>
            </a:p>
            <a:p>
              <a:r>
                <a:rPr lang="en-US" sz="2800" dirty="0"/>
                <a:t>CYV</a:t>
              </a:r>
            </a:p>
            <a:p>
              <a:r>
                <a:rPr lang="en-US" sz="2800" dirty="0"/>
                <a:t>MYV</a:t>
              </a:r>
            </a:p>
          </p:txBody>
        </p:sp>
        <p:sp>
          <p:nvSpPr>
            <p:cNvPr id="21" name="TextBox 20">
              <a:extLst>
                <a:ext uri="{FF2B5EF4-FFF2-40B4-BE49-F238E27FC236}">
                  <a16:creationId xmlns:a16="http://schemas.microsoft.com/office/drawing/2014/main" id="{E3918315-E489-EFA2-CFD3-4323073F5EDA}"/>
                </a:ext>
              </a:extLst>
            </p:cNvPr>
            <p:cNvSpPr txBox="1"/>
            <p:nvPr/>
          </p:nvSpPr>
          <p:spPr>
            <a:xfrm>
              <a:off x="8619707" y="3519494"/>
              <a:ext cx="1183105" cy="2246769"/>
            </a:xfrm>
            <a:prstGeom prst="rect">
              <a:avLst/>
            </a:prstGeom>
            <a:noFill/>
          </p:spPr>
          <p:txBody>
            <a:bodyPr wrap="square" rtlCol="0">
              <a:spAutoFit/>
            </a:bodyPr>
            <a:lstStyle/>
            <a:p>
              <a:r>
                <a:rPr lang="en-US" sz="2800" dirty="0"/>
                <a:t>COG</a:t>
              </a:r>
            </a:p>
            <a:p>
              <a:r>
                <a:rPr lang="en-US" sz="2800" dirty="0"/>
                <a:t>MOG</a:t>
              </a:r>
            </a:p>
            <a:p>
              <a:r>
                <a:rPr lang="en-US" sz="2800" dirty="0"/>
                <a:t>YOG</a:t>
              </a:r>
            </a:p>
            <a:p>
              <a:r>
                <a:rPr lang="en-US" sz="2800" dirty="0"/>
                <a:t>COV</a:t>
              </a:r>
            </a:p>
            <a:p>
              <a:r>
                <a:rPr lang="en-US" sz="2800" dirty="0"/>
                <a:t>MOV</a:t>
              </a:r>
            </a:p>
          </p:txBody>
        </p:sp>
        <p:sp>
          <p:nvSpPr>
            <p:cNvPr id="22" name="TextBox 21">
              <a:extLst>
                <a:ext uri="{FF2B5EF4-FFF2-40B4-BE49-F238E27FC236}">
                  <a16:creationId xmlns:a16="http://schemas.microsoft.com/office/drawing/2014/main" id="{786B518E-7F1B-BD3B-BA58-D276A495C6AF}"/>
                </a:ext>
              </a:extLst>
            </p:cNvPr>
            <p:cNvSpPr txBox="1"/>
            <p:nvPr/>
          </p:nvSpPr>
          <p:spPr>
            <a:xfrm>
              <a:off x="10170695" y="3519494"/>
              <a:ext cx="1183105" cy="2246769"/>
            </a:xfrm>
            <a:prstGeom prst="rect">
              <a:avLst/>
            </a:prstGeom>
            <a:noFill/>
          </p:spPr>
          <p:txBody>
            <a:bodyPr wrap="square" rtlCol="0">
              <a:spAutoFit/>
            </a:bodyPr>
            <a:lstStyle/>
            <a:p>
              <a:r>
                <a:rPr lang="en-US" sz="2800" dirty="0"/>
                <a:t>YOV</a:t>
              </a:r>
            </a:p>
            <a:p>
              <a:r>
                <a:rPr lang="en-US" sz="2800" dirty="0"/>
                <a:t>CGV</a:t>
              </a:r>
            </a:p>
            <a:p>
              <a:r>
                <a:rPr lang="en-US" sz="2800" dirty="0"/>
                <a:t>MGV</a:t>
              </a:r>
            </a:p>
            <a:p>
              <a:r>
                <a:rPr lang="en-US" sz="2800" dirty="0"/>
                <a:t>YGV</a:t>
              </a:r>
            </a:p>
            <a:p>
              <a:r>
                <a:rPr lang="en-US" sz="2800" dirty="0"/>
                <a:t>OGV</a:t>
              </a:r>
            </a:p>
          </p:txBody>
        </p:sp>
        <p:sp>
          <p:nvSpPr>
            <p:cNvPr id="23" name="TextBox 22">
              <a:extLst>
                <a:ext uri="{FF2B5EF4-FFF2-40B4-BE49-F238E27FC236}">
                  <a16:creationId xmlns:a16="http://schemas.microsoft.com/office/drawing/2014/main" id="{1442FF04-5699-BD7A-5C64-D52C2155DF42}"/>
                </a:ext>
              </a:extLst>
            </p:cNvPr>
            <p:cNvSpPr txBox="1"/>
            <p:nvPr/>
          </p:nvSpPr>
          <p:spPr>
            <a:xfrm>
              <a:off x="990014" y="2822006"/>
              <a:ext cx="4034589" cy="584775"/>
            </a:xfrm>
            <a:prstGeom prst="rect">
              <a:avLst/>
            </a:prstGeom>
            <a:noFill/>
          </p:spPr>
          <p:txBody>
            <a:bodyPr wrap="square" rtlCol="0">
              <a:spAutoFit/>
            </a:bodyPr>
            <a:lstStyle/>
            <a:p>
              <a:pPr algn="ctr">
                <a:tabLst>
                  <a:tab pos="5486400" algn="l"/>
                </a:tabLst>
              </a:pPr>
              <a:r>
                <a:rPr lang="en-US" sz="2800" dirty="0"/>
                <a:t>3/C with </a:t>
              </a:r>
              <a:r>
                <a:rPr lang="en-US" sz="3200" dirty="0"/>
                <a:t>black</a:t>
              </a:r>
            </a:p>
          </p:txBody>
        </p:sp>
        <p:cxnSp>
          <p:nvCxnSpPr>
            <p:cNvPr id="24" name="Straight Connector 23">
              <a:extLst>
                <a:ext uri="{FF2B5EF4-FFF2-40B4-BE49-F238E27FC236}">
                  <a16:creationId xmlns:a16="http://schemas.microsoft.com/office/drawing/2014/main" id="{505E1DF9-BD97-6B48-3692-26384F4ED8F7}"/>
                </a:ext>
              </a:extLst>
            </p:cNvPr>
            <p:cNvCxnSpPr/>
            <p:nvPr/>
          </p:nvCxnSpPr>
          <p:spPr>
            <a:xfrm>
              <a:off x="5227196" y="3665163"/>
              <a:ext cx="0" cy="202807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9B5E59DA-F024-BCB6-8611-71F472F601D6}"/>
              </a:ext>
            </a:extLst>
          </p:cNvPr>
          <p:cNvSpPr txBox="1"/>
          <p:nvPr/>
        </p:nvSpPr>
        <p:spPr>
          <a:xfrm>
            <a:off x="777478" y="2481881"/>
            <a:ext cx="10637044" cy="3693319"/>
          </a:xfrm>
          <a:prstGeom prst="rect">
            <a:avLst/>
          </a:prstGeom>
          <a:noFill/>
        </p:spPr>
        <p:txBody>
          <a:bodyPr wrap="square" rtlCol="0">
            <a:spAutoFit/>
          </a:bodyPr>
          <a:lstStyle/>
          <a:p>
            <a:r>
              <a:rPr lang="en-US" b="1" dirty="0">
                <a:latin typeface="+mj-lt"/>
                <a:cs typeface="Arial" panose="020B0604020202020204" pitchFamily="34" charset="0"/>
              </a:rPr>
              <a:t>ordered list for mode 1 (favoring CMY inks):</a:t>
            </a:r>
          </a:p>
          <a:p>
            <a:endParaRPr lang="en-US" dirty="0"/>
          </a:p>
          <a:p>
            <a:r>
              <a:rPr lang="en-US" dirty="0"/>
              <a:t>CMK CYK MYK CKO MKO YKO CKG MKG YKG CKV MKV YKV KOG KOV KGV CMY CMO CYO MYO CMG CYG MYG CMV CYV MYV COG MOG YOG COV MOV YOV CGV MGV YGV OGV</a:t>
            </a:r>
          </a:p>
          <a:p>
            <a:endParaRPr lang="en-US" dirty="0"/>
          </a:p>
          <a:p>
            <a:r>
              <a:rPr lang="en-US" b="1" dirty="0"/>
              <a:t>ordered list for mode 2 (favoring OGV inks):</a:t>
            </a:r>
          </a:p>
          <a:p>
            <a:endParaRPr lang="en-US" dirty="0"/>
          </a:p>
          <a:p>
            <a:r>
              <a:rPr lang="en-US" dirty="0"/>
              <a:t>KGV KOV KOG YKV MKV CKV YKG MKG CKG YKO MKO CKO MYK CYK CMK OGV YGV MGV CGV YOV MOV COV YOG MOG COG MYV CYV CMV MYG CYG CMG MYO CYO CMO CMY</a:t>
            </a:r>
          </a:p>
          <a:p>
            <a:endParaRPr lang="en-US" dirty="0"/>
          </a:p>
          <a:p>
            <a:r>
              <a:rPr lang="en-US" b="1" dirty="0"/>
              <a:t>ordered list for mode 2 (with filter simulating Esko Equinox):</a:t>
            </a:r>
          </a:p>
          <a:p>
            <a:endParaRPr lang="en-US" b="1" dirty="0"/>
          </a:p>
          <a:p>
            <a:r>
              <a:rPr lang="en-US" dirty="0"/>
              <a:t>MKV CKV YKG CKG YKO MKO MYK CYK CMK CMV CYG MYO CMY</a:t>
            </a:r>
          </a:p>
        </p:txBody>
      </p:sp>
    </p:spTree>
    <p:extLst>
      <p:ext uri="{BB962C8B-B14F-4D97-AF65-F5344CB8AC3E}">
        <p14:creationId xmlns:p14="http://schemas.microsoft.com/office/powerpoint/2010/main" val="23287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E9B5-6E5A-6873-AADE-E9D32F69125E}"/>
              </a:ext>
            </a:extLst>
          </p:cNvPr>
          <p:cNvSpPr>
            <a:spLocks noGrp="1"/>
          </p:cNvSpPr>
          <p:nvPr>
            <p:ph type="title"/>
          </p:nvPr>
        </p:nvSpPr>
        <p:spPr/>
        <p:txBody>
          <a:bodyPr/>
          <a:lstStyle/>
          <a:p>
            <a:r>
              <a:rPr lang="en-US" dirty="0"/>
              <a:t>n-Color</a:t>
            </a:r>
            <a:r>
              <a:rPr lang="en-US" baseline="0" dirty="0"/>
              <a:t> Charts Tool</a:t>
            </a:r>
            <a:endParaRPr lang="en-US" dirty="0"/>
          </a:p>
        </p:txBody>
      </p:sp>
      <p:pic>
        <p:nvPicPr>
          <p:cNvPr id="4" name="Picture 3" descr="A screenshot of a computer&#10;&#10;Description automatically generated">
            <a:extLst>
              <a:ext uri="{FF2B5EF4-FFF2-40B4-BE49-F238E27FC236}">
                <a16:creationId xmlns:a16="http://schemas.microsoft.com/office/drawing/2014/main" id="{20484840-CA0C-E27C-50E0-D300DB3F9BED}"/>
              </a:ext>
            </a:extLst>
          </p:cNvPr>
          <p:cNvPicPr>
            <a:picLocks noChangeAspect="1"/>
          </p:cNvPicPr>
          <p:nvPr/>
        </p:nvPicPr>
        <p:blipFill>
          <a:blip r:embed="rId3"/>
          <a:stretch>
            <a:fillRect/>
          </a:stretch>
        </p:blipFill>
        <p:spPr>
          <a:xfrm>
            <a:off x="2209800" y="1895022"/>
            <a:ext cx="7772400" cy="4328393"/>
          </a:xfrm>
          <a:prstGeom prst="rect">
            <a:avLst/>
          </a:prstGeom>
        </p:spPr>
      </p:pic>
      <p:sp>
        <p:nvSpPr>
          <p:cNvPr id="3" name="Rounded Rectangle 2">
            <a:extLst>
              <a:ext uri="{FF2B5EF4-FFF2-40B4-BE49-F238E27FC236}">
                <a16:creationId xmlns:a16="http://schemas.microsoft.com/office/drawing/2014/main" id="{27FC3949-EB11-D5F0-2250-BFBA788A9A07}"/>
              </a:ext>
            </a:extLst>
          </p:cNvPr>
          <p:cNvSpPr/>
          <p:nvPr/>
        </p:nvSpPr>
        <p:spPr>
          <a:xfrm>
            <a:off x="8954071" y="1895022"/>
            <a:ext cx="1115980"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92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1631-EE7C-FD37-40A8-C7E157F50913}"/>
              </a:ext>
            </a:extLst>
          </p:cNvPr>
          <p:cNvSpPr>
            <a:spLocks noGrp="1"/>
          </p:cNvSpPr>
          <p:nvPr>
            <p:ph type="title"/>
          </p:nvPr>
        </p:nvSpPr>
        <p:spPr/>
        <p:txBody>
          <a:bodyPr/>
          <a:lstStyle/>
          <a:p>
            <a:r>
              <a:rPr lang="en-US" dirty="0"/>
              <a:t>Fall Conference 2022</a:t>
            </a:r>
          </a:p>
        </p:txBody>
      </p:sp>
      <p:sp>
        <p:nvSpPr>
          <p:cNvPr id="3" name="Content Placeholder 2">
            <a:extLst>
              <a:ext uri="{FF2B5EF4-FFF2-40B4-BE49-F238E27FC236}">
                <a16:creationId xmlns:a16="http://schemas.microsoft.com/office/drawing/2014/main" id="{DDCBB3F7-C335-789C-DF3A-CDA8B04B42FA}"/>
              </a:ext>
            </a:extLst>
          </p:cNvPr>
          <p:cNvSpPr>
            <a:spLocks noGrp="1"/>
          </p:cNvSpPr>
          <p:nvPr>
            <p:ph idx="1"/>
          </p:nvPr>
        </p:nvSpPr>
        <p:spPr/>
        <p:txBody>
          <a:bodyPr>
            <a:normAutofit lnSpcReduction="10000"/>
          </a:bodyPr>
          <a:lstStyle/>
          <a:p>
            <a:r>
              <a:rPr lang="en-US" dirty="0">
                <a:solidFill>
                  <a:srgbClr val="7030A0"/>
                </a:solidFill>
              </a:rPr>
              <a:t>Tested PressCal toolset developed by </a:t>
            </a:r>
            <a:br>
              <a:rPr lang="en-US" dirty="0">
                <a:solidFill>
                  <a:srgbClr val="7030A0"/>
                </a:solidFill>
              </a:rPr>
            </a:br>
            <a:r>
              <a:rPr lang="en-US" dirty="0">
                <a:solidFill>
                  <a:srgbClr val="7030A0"/>
                </a:solidFill>
              </a:rPr>
              <a:t>William (Bill) Birkett and Charles (Chuck) Spontelli</a:t>
            </a:r>
          </a:p>
          <a:p>
            <a:pPr lvl="1"/>
            <a:r>
              <a:rPr lang="en-US" dirty="0">
                <a:solidFill>
                  <a:srgbClr val="7030A0"/>
                </a:solidFill>
              </a:rPr>
              <a:t>Tested</a:t>
            </a:r>
          </a:p>
          <a:p>
            <a:pPr lvl="2"/>
            <a:r>
              <a:rPr lang="en-US" dirty="0">
                <a:solidFill>
                  <a:srgbClr val="7030A0"/>
                </a:solidFill>
              </a:rPr>
              <a:t>TVI</a:t>
            </a:r>
          </a:p>
          <a:p>
            <a:pPr lvl="2"/>
            <a:r>
              <a:rPr lang="en-US" dirty="0">
                <a:solidFill>
                  <a:srgbClr val="7030A0"/>
                </a:solidFill>
              </a:rPr>
              <a:t>SCTV</a:t>
            </a:r>
          </a:p>
          <a:p>
            <a:pPr lvl="2"/>
            <a:r>
              <a:rPr lang="en-US" dirty="0">
                <a:solidFill>
                  <a:srgbClr val="7030A0"/>
                </a:solidFill>
              </a:rPr>
              <a:t>G7</a:t>
            </a:r>
          </a:p>
          <a:p>
            <a:pPr lvl="2"/>
            <a:r>
              <a:rPr lang="en-US" dirty="0">
                <a:solidFill>
                  <a:srgbClr val="7030A0"/>
                </a:solidFill>
              </a:rPr>
              <a:t>Optimal Method</a:t>
            </a:r>
          </a:p>
          <a:p>
            <a:r>
              <a:rPr lang="en-US" dirty="0">
                <a:solidFill>
                  <a:srgbClr val="7030A0"/>
                </a:solidFill>
              </a:rPr>
              <a:t> You Asked? </a:t>
            </a:r>
            <a:r>
              <a:rPr lang="en-US" b="1" dirty="0">
                <a:solidFill>
                  <a:srgbClr val="7030A0"/>
                </a:solidFill>
              </a:rPr>
              <a:t>What about multicolor printing?</a:t>
            </a:r>
          </a:p>
          <a:p>
            <a:pPr lvl="2"/>
            <a:endParaRPr lang="en-US" dirty="0"/>
          </a:p>
        </p:txBody>
      </p:sp>
      <p:pic>
        <p:nvPicPr>
          <p:cNvPr id="4" name="Proof to Press">
            <a:hlinkClick r:id="" action="ppaction://media"/>
            <a:extLst>
              <a:ext uri="{FF2B5EF4-FFF2-40B4-BE49-F238E27FC236}">
                <a16:creationId xmlns:a16="http://schemas.microsoft.com/office/drawing/2014/main" id="{906C3815-EFAA-D31B-4701-C229ADC162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15748" y="2610222"/>
            <a:ext cx="2566593" cy="2967794"/>
          </a:xfrm>
          <a:prstGeom prst="rect">
            <a:avLst/>
          </a:prstGeom>
        </p:spPr>
      </p:pic>
    </p:spTree>
    <p:extLst>
      <p:ext uri="{BB962C8B-B14F-4D97-AF65-F5344CB8AC3E}">
        <p14:creationId xmlns:p14="http://schemas.microsoft.com/office/powerpoint/2010/main" val="14257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2654-50D5-B670-989A-73DBCCDCC46E}"/>
              </a:ext>
            </a:extLst>
          </p:cNvPr>
          <p:cNvSpPr>
            <a:spLocks noGrp="1"/>
          </p:cNvSpPr>
          <p:nvPr>
            <p:ph type="title"/>
          </p:nvPr>
        </p:nvSpPr>
        <p:spPr/>
        <p:txBody>
          <a:bodyPr/>
          <a:lstStyle/>
          <a:p>
            <a:r>
              <a:rPr lang="en-US" dirty="0"/>
              <a:t>Fine-Tune</a:t>
            </a:r>
            <a:r>
              <a:rPr lang="en-US" baseline="0" dirty="0"/>
              <a:t> Spot Colors Tool</a:t>
            </a:r>
            <a:endParaRPr lang="en-US" dirty="0"/>
          </a:p>
        </p:txBody>
      </p:sp>
      <p:pic>
        <p:nvPicPr>
          <p:cNvPr id="5" name="Picture 4" descr="A screenshot of a computer&#10;&#10;Description automatically generated">
            <a:extLst>
              <a:ext uri="{FF2B5EF4-FFF2-40B4-BE49-F238E27FC236}">
                <a16:creationId xmlns:a16="http://schemas.microsoft.com/office/drawing/2014/main" id="{42D5B4EC-4F0F-43C1-26C9-947254257B75}"/>
              </a:ext>
            </a:extLst>
          </p:cNvPr>
          <p:cNvPicPr>
            <a:picLocks noChangeAspect="1"/>
          </p:cNvPicPr>
          <p:nvPr/>
        </p:nvPicPr>
        <p:blipFill rotWithShape="1">
          <a:blip r:embed="rId3"/>
          <a:srcRect t="14664" b="51041"/>
          <a:stretch/>
        </p:blipFill>
        <p:spPr>
          <a:xfrm>
            <a:off x="1264285" y="2573383"/>
            <a:ext cx="9663430" cy="3213464"/>
          </a:xfrm>
          <a:prstGeom prst="rect">
            <a:avLst/>
          </a:prstGeom>
          <a:effectLst>
            <a:outerShdw blurRad="50800" dist="12700" dir="5400000" sx="101000" sy="101000" algn="t" rotWithShape="0">
              <a:prstClr val="black">
                <a:alpha val="24630"/>
              </a:prstClr>
            </a:outerShdw>
          </a:effectLst>
        </p:spPr>
      </p:pic>
      <p:pic>
        <p:nvPicPr>
          <p:cNvPr id="6" name="Picture 5" descr="A screenshot of a computer&#10;&#10;Description automatically generated">
            <a:extLst>
              <a:ext uri="{FF2B5EF4-FFF2-40B4-BE49-F238E27FC236}">
                <a16:creationId xmlns:a16="http://schemas.microsoft.com/office/drawing/2014/main" id="{1B531D24-41B1-6A53-A091-31ED4C6F1F39}"/>
              </a:ext>
            </a:extLst>
          </p:cNvPr>
          <p:cNvPicPr>
            <a:picLocks noChangeAspect="1"/>
          </p:cNvPicPr>
          <p:nvPr/>
        </p:nvPicPr>
        <p:blipFill rotWithShape="1">
          <a:blip r:embed="rId3"/>
          <a:srcRect t="48959" b="24837"/>
          <a:stretch/>
        </p:blipFill>
        <p:spPr>
          <a:xfrm>
            <a:off x="1264285" y="2952449"/>
            <a:ext cx="9663430" cy="2455332"/>
          </a:xfrm>
          <a:prstGeom prst="rect">
            <a:avLst/>
          </a:prstGeom>
          <a:effectLst>
            <a:outerShdw blurRad="50800" dist="12700" dir="5400000" sx="101000" sy="101000" algn="t" rotWithShape="0">
              <a:prstClr val="black">
                <a:alpha val="24630"/>
              </a:prstClr>
            </a:outerShdw>
          </a:effectLst>
        </p:spPr>
      </p:pic>
      <p:pic>
        <p:nvPicPr>
          <p:cNvPr id="7" name="Picture 6" descr="A screenshot of a computer&#10;&#10;Description automatically generated">
            <a:extLst>
              <a:ext uri="{FF2B5EF4-FFF2-40B4-BE49-F238E27FC236}">
                <a16:creationId xmlns:a16="http://schemas.microsoft.com/office/drawing/2014/main" id="{EE5CB419-832E-3761-3205-6F8062BE1773}"/>
              </a:ext>
            </a:extLst>
          </p:cNvPr>
          <p:cNvPicPr>
            <a:picLocks noChangeAspect="1"/>
          </p:cNvPicPr>
          <p:nvPr/>
        </p:nvPicPr>
        <p:blipFill rotWithShape="1">
          <a:blip r:embed="rId3"/>
          <a:srcRect t="48869" b="13319"/>
          <a:stretch/>
        </p:blipFill>
        <p:spPr>
          <a:xfrm>
            <a:off x="1264285" y="2616247"/>
            <a:ext cx="9663430" cy="3543300"/>
          </a:xfrm>
          <a:prstGeom prst="rect">
            <a:avLst/>
          </a:prstGeom>
          <a:effectLst>
            <a:outerShdw blurRad="50800" dist="12700" dir="5400000" sx="101000" sy="101000" algn="t" rotWithShape="0">
              <a:prstClr val="black">
                <a:alpha val="24630"/>
              </a:prstClr>
            </a:outerShdw>
          </a:effectLst>
        </p:spPr>
      </p:pic>
      <p:sp>
        <p:nvSpPr>
          <p:cNvPr id="3" name="Rounded Rectangle 2">
            <a:extLst>
              <a:ext uri="{FF2B5EF4-FFF2-40B4-BE49-F238E27FC236}">
                <a16:creationId xmlns:a16="http://schemas.microsoft.com/office/drawing/2014/main" id="{4DB61CAC-A6DF-EE17-642E-075F62F8FB81}"/>
              </a:ext>
            </a:extLst>
          </p:cNvPr>
          <p:cNvSpPr/>
          <p:nvPr/>
        </p:nvSpPr>
        <p:spPr>
          <a:xfrm>
            <a:off x="1573855" y="5104044"/>
            <a:ext cx="2473889" cy="248244"/>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064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BB26A68A-F246-CC5A-E40F-213A733A163E}"/>
              </a:ext>
            </a:extLst>
          </p:cNvPr>
          <p:cNvPicPr>
            <a:picLocks noChangeAspect="1"/>
          </p:cNvPicPr>
          <p:nvPr/>
        </p:nvPicPr>
        <p:blipFill>
          <a:blip r:embed="rId3"/>
          <a:stretch>
            <a:fillRect/>
          </a:stretch>
        </p:blipFill>
        <p:spPr>
          <a:xfrm>
            <a:off x="3548744" y="1841863"/>
            <a:ext cx="5349240" cy="4739640"/>
          </a:xfrm>
          <a:prstGeom prst="rect">
            <a:avLst/>
          </a:prstGeom>
          <a:effectLst>
            <a:outerShdw blurRad="50800" dist="25400" dir="5400000" sx="101000" sy="101000" algn="t" rotWithShape="0">
              <a:prstClr val="black">
                <a:alpha val="20000"/>
              </a:prstClr>
            </a:outerShdw>
          </a:effectLst>
        </p:spPr>
      </p:pic>
      <p:sp>
        <p:nvSpPr>
          <p:cNvPr id="2" name="Title 1">
            <a:extLst>
              <a:ext uri="{FF2B5EF4-FFF2-40B4-BE49-F238E27FC236}">
                <a16:creationId xmlns:a16="http://schemas.microsoft.com/office/drawing/2014/main" id="{B20AF67C-359D-0FA8-CCDD-B5366A92DFF7}"/>
              </a:ext>
            </a:extLst>
          </p:cNvPr>
          <p:cNvSpPr>
            <a:spLocks noGrp="1"/>
          </p:cNvSpPr>
          <p:nvPr>
            <p:ph type="title"/>
          </p:nvPr>
        </p:nvSpPr>
        <p:spPr/>
        <p:txBody>
          <a:bodyPr/>
          <a:lstStyle/>
          <a:p>
            <a:r>
              <a:rPr lang="en-US" dirty="0"/>
              <a:t>Spot Color Mapping Tool</a:t>
            </a:r>
          </a:p>
        </p:txBody>
      </p:sp>
      <p:sp>
        <p:nvSpPr>
          <p:cNvPr id="8" name="TextBox 7">
            <a:extLst>
              <a:ext uri="{FF2B5EF4-FFF2-40B4-BE49-F238E27FC236}">
                <a16:creationId xmlns:a16="http://schemas.microsoft.com/office/drawing/2014/main" id="{0F42FE50-D2C4-C65C-73AC-5087921A98EC}"/>
              </a:ext>
            </a:extLst>
          </p:cNvPr>
          <p:cNvSpPr txBox="1"/>
          <p:nvPr/>
        </p:nvSpPr>
        <p:spPr>
          <a:xfrm>
            <a:off x="3761082" y="3429000"/>
            <a:ext cx="4669836"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How do we enter spot color mixes into the workflow?</a:t>
            </a:r>
          </a:p>
        </p:txBody>
      </p:sp>
      <p:pic>
        <p:nvPicPr>
          <p:cNvPr id="12" name="Picture 11" descr="A screenshot of a computer&#10;&#10;Description automatically generated">
            <a:extLst>
              <a:ext uri="{FF2B5EF4-FFF2-40B4-BE49-F238E27FC236}">
                <a16:creationId xmlns:a16="http://schemas.microsoft.com/office/drawing/2014/main" id="{9882C838-9764-36DD-C8DD-0972E47049D9}"/>
              </a:ext>
            </a:extLst>
          </p:cNvPr>
          <p:cNvPicPr>
            <a:picLocks noChangeAspect="1"/>
          </p:cNvPicPr>
          <p:nvPr/>
        </p:nvPicPr>
        <p:blipFill>
          <a:blip r:embed="rId4"/>
          <a:stretch>
            <a:fillRect/>
          </a:stretch>
        </p:blipFill>
        <p:spPr>
          <a:xfrm>
            <a:off x="3518264" y="2385364"/>
            <a:ext cx="5410200" cy="4064000"/>
          </a:xfrm>
          <a:prstGeom prst="rect">
            <a:avLst/>
          </a:prstGeom>
          <a:effectLst>
            <a:outerShdw blurRad="50800" dist="25400" dir="5400000" sx="101000" sy="101000" algn="t" rotWithShape="0">
              <a:prstClr val="black">
                <a:alpha val="20000"/>
              </a:prstClr>
            </a:outerShdw>
          </a:effectLst>
        </p:spPr>
      </p:pic>
      <p:sp>
        <p:nvSpPr>
          <p:cNvPr id="3" name="Rounded Rectangle 2">
            <a:extLst>
              <a:ext uri="{FF2B5EF4-FFF2-40B4-BE49-F238E27FC236}">
                <a16:creationId xmlns:a16="http://schemas.microsoft.com/office/drawing/2014/main" id="{9D21FA62-CC18-6DB7-E61F-AB831A3038DC}"/>
              </a:ext>
            </a:extLst>
          </p:cNvPr>
          <p:cNvSpPr/>
          <p:nvPr/>
        </p:nvSpPr>
        <p:spPr>
          <a:xfrm>
            <a:off x="6452244" y="3668363"/>
            <a:ext cx="2100742" cy="134968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8CD5D06F-18DE-28B9-76C9-BD215AC6F5A2}"/>
              </a:ext>
            </a:extLst>
          </p:cNvPr>
          <p:cNvSpPr/>
          <p:nvPr/>
        </p:nvSpPr>
        <p:spPr>
          <a:xfrm>
            <a:off x="5822728" y="3383280"/>
            <a:ext cx="3981691" cy="2468880"/>
          </a:xfrm>
          <a:prstGeom prst="roundRect">
            <a:avLst/>
          </a:prstGeom>
          <a:blipFill dpi="0" rotWithShape="1">
            <a:blip r:embed="rId5"/>
            <a:srcRect/>
            <a:stretch>
              <a:fillRect t="-44064" b="-4084"/>
            </a:stretch>
          </a:blip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46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F67C-359D-0FA8-CCDD-B5366A92DFF7}"/>
              </a:ext>
            </a:extLst>
          </p:cNvPr>
          <p:cNvSpPr>
            <a:spLocks noGrp="1"/>
          </p:cNvSpPr>
          <p:nvPr>
            <p:ph type="title"/>
          </p:nvPr>
        </p:nvSpPr>
        <p:spPr/>
        <p:txBody>
          <a:bodyPr/>
          <a:lstStyle/>
          <a:p>
            <a:r>
              <a:rPr lang="en-US" dirty="0"/>
              <a:t>Spot Color Mapping Tool</a:t>
            </a:r>
          </a:p>
        </p:txBody>
      </p:sp>
      <p:pic>
        <p:nvPicPr>
          <p:cNvPr id="4" name="Picture 3" descr="A white paper with purple text&#10;&#10;Description automatically generated">
            <a:extLst>
              <a:ext uri="{FF2B5EF4-FFF2-40B4-BE49-F238E27FC236}">
                <a16:creationId xmlns:a16="http://schemas.microsoft.com/office/drawing/2014/main" id="{46DC9B69-A7AF-79E2-E261-78F41CD4B698}"/>
              </a:ext>
            </a:extLst>
          </p:cNvPr>
          <p:cNvPicPr>
            <a:picLocks noChangeAspect="1"/>
          </p:cNvPicPr>
          <p:nvPr/>
        </p:nvPicPr>
        <p:blipFill rotWithShape="1">
          <a:blip r:embed="rId3"/>
          <a:srcRect t="3809" r="14471"/>
          <a:stretch/>
        </p:blipFill>
        <p:spPr>
          <a:xfrm>
            <a:off x="4425124" y="2059456"/>
            <a:ext cx="3341751" cy="4318447"/>
          </a:xfrm>
          <a:prstGeom prst="rect">
            <a:avLst/>
          </a:prstGeom>
          <a:effectLst>
            <a:outerShdw blurRad="50800" dist="25400" dir="5400000" sx="101000" sy="101000" algn="t" rotWithShape="0">
              <a:prstClr val="black">
                <a:alpha val="20000"/>
              </a:prstClr>
            </a:outerShdw>
          </a:effectLst>
        </p:spPr>
      </p:pic>
      <p:pic>
        <p:nvPicPr>
          <p:cNvPr id="5" name="Picture 4" descr="A document with text and numbers&#10;&#10;Description automatically generated">
            <a:extLst>
              <a:ext uri="{FF2B5EF4-FFF2-40B4-BE49-F238E27FC236}">
                <a16:creationId xmlns:a16="http://schemas.microsoft.com/office/drawing/2014/main" id="{C3AA296F-9041-7604-0528-3251092FA1DC}"/>
              </a:ext>
            </a:extLst>
          </p:cNvPr>
          <p:cNvPicPr>
            <a:picLocks noChangeAspect="1"/>
          </p:cNvPicPr>
          <p:nvPr/>
        </p:nvPicPr>
        <p:blipFill rotWithShape="1">
          <a:blip r:embed="rId4"/>
          <a:srcRect l="5854" t="4223" r="5705" b="47111"/>
          <a:stretch/>
        </p:blipFill>
        <p:spPr>
          <a:xfrm>
            <a:off x="2910806" y="2534415"/>
            <a:ext cx="6348892" cy="3645925"/>
          </a:xfrm>
          <a:prstGeom prst="rect">
            <a:avLst/>
          </a:prstGeom>
          <a:effectLst>
            <a:outerShdw blurRad="50800" dist="25400" dir="5400000" sx="101000" sy="101000" algn="t" rotWithShape="0">
              <a:prstClr val="black">
                <a:alpha val="20000"/>
              </a:prstClr>
            </a:outerShdw>
          </a:effectLst>
        </p:spPr>
      </p:pic>
      <p:sp>
        <p:nvSpPr>
          <p:cNvPr id="7" name="Rounded Rectangle 6">
            <a:extLst>
              <a:ext uri="{FF2B5EF4-FFF2-40B4-BE49-F238E27FC236}">
                <a16:creationId xmlns:a16="http://schemas.microsoft.com/office/drawing/2014/main" id="{A75B90B0-8512-3496-6655-B17F8E956E74}"/>
              </a:ext>
            </a:extLst>
          </p:cNvPr>
          <p:cNvSpPr/>
          <p:nvPr/>
        </p:nvSpPr>
        <p:spPr>
          <a:xfrm>
            <a:off x="3026633" y="4829865"/>
            <a:ext cx="6105010" cy="370398"/>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56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9767-9436-E8AA-FE15-BD15A94D3024}"/>
              </a:ext>
            </a:extLst>
          </p:cNvPr>
          <p:cNvSpPr>
            <a:spLocks noGrp="1"/>
          </p:cNvSpPr>
          <p:nvPr>
            <p:ph type="title"/>
          </p:nvPr>
        </p:nvSpPr>
        <p:spPr>
          <a:xfrm>
            <a:off x="1154954" y="714174"/>
            <a:ext cx="8761413" cy="706964"/>
          </a:xfrm>
        </p:spPr>
        <p:txBody>
          <a:bodyPr/>
          <a:lstStyle/>
          <a:p>
            <a:r>
              <a:rPr lang="en-US" dirty="0"/>
              <a:t>Comments</a:t>
            </a:r>
          </a:p>
        </p:txBody>
      </p:sp>
      <p:pic>
        <p:nvPicPr>
          <p:cNvPr id="5" name="Picture 4">
            <a:extLst>
              <a:ext uri="{FF2B5EF4-FFF2-40B4-BE49-F238E27FC236}">
                <a16:creationId xmlns:a16="http://schemas.microsoft.com/office/drawing/2014/main" id="{5479B16F-0691-CF52-C83D-77CD5978275B}"/>
              </a:ext>
            </a:extLst>
          </p:cNvPr>
          <p:cNvPicPr>
            <a:picLocks noChangeAspect="1"/>
          </p:cNvPicPr>
          <p:nvPr/>
        </p:nvPicPr>
        <p:blipFill>
          <a:blip r:embed="rId3"/>
          <a:stretch>
            <a:fillRect/>
          </a:stretch>
        </p:blipFill>
        <p:spPr>
          <a:xfrm>
            <a:off x="1290906" y="1439198"/>
            <a:ext cx="7772400" cy="5029200"/>
          </a:xfrm>
          <a:prstGeom prst="rect">
            <a:avLst/>
          </a:prstGeom>
          <a:ln w="6350">
            <a:solidFill>
              <a:schemeClr val="tx1"/>
            </a:solidFill>
          </a:ln>
        </p:spPr>
      </p:pic>
      <p:sp>
        <p:nvSpPr>
          <p:cNvPr id="6" name="Rounded Rectangle 5">
            <a:extLst>
              <a:ext uri="{FF2B5EF4-FFF2-40B4-BE49-F238E27FC236}">
                <a16:creationId xmlns:a16="http://schemas.microsoft.com/office/drawing/2014/main" id="{1112D280-598A-D544-9CA9-9B20115FB0DA}"/>
              </a:ext>
            </a:extLst>
          </p:cNvPr>
          <p:cNvSpPr/>
          <p:nvPr/>
        </p:nvSpPr>
        <p:spPr>
          <a:xfrm>
            <a:off x="6096000" y="2041926"/>
            <a:ext cx="1136904"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11EF23FF-A89D-5941-CF93-CC8339C325C2}"/>
              </a:ext>
            </a:extLst>
          </p:cNvPr>
          <p:cNvSpPr/>
          <p:nvPr/>
        </p:nvSpPr>
        <p:spPr>
          <a:xfrm>
            <a:off x="2627376" y="3630593"/>
            <a:ext cx="1136904"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409DBCAD-BC3F-28D0-1261-3DDE54565D22}"/>
              </a:ext>
            </a:extLst>
          </p:cNvPr>
          <p:cNvSpPr/>
          <p:nvPr/>
        </p:nvSpPr>
        <p:spPr>
          <a:xfrm>
            <a:off x="3916680" y="5129550"/>
            <a:ext cx="1136904" cy="73785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34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748E-BEF6-D4FB-613D-C6C4E04EAA15}"/>
              </a:ext>
            </a:extLst>
          </p:cNvPr>
          <p:cNvSpPr>
            <a:spLocks noGrp="1"/>
          </p:cNvSpPr>
          <p:nvPr>
            <p:ph type="title"/>
          </p:nvPr>
        </p:nvSpPr>
        <p:spPr/>
        <p:txBody>
          <a:bodyPr/>
          <a:lstStyle/>
          <a:p>
            <a:r>
              <a:rPr lang="en-US" dirty="0"/>
              <a:t>Overview of the ECG Tools</a:t>
            </a:r>
          </a:p>
        </p:txBody>
      </p:sp>
      <p:sp>
        <p:nvSpPr>
          <p:cNvPr id="3" name="TextBox 2">
            <a:extLst>
              <a:ext uri="{FF2B5EF4-FFF2-40B4-BE49-F238E27FC236}">
                <a16:creationId xmlns:a16="http://schemas.microsoft.com/office/drawing/2014/main" id="{0DF53314-E64C-2C4D-B0D1-16EDE7E8C00F}"/>
              </a:ext>
            </a:extLst>
          </p:cNvPr>
          <p:cNvSpPr txBox="1"/>
          <p:nvPr/>
        </p:nvSpPr>
        <p:spPr>
          <a:xfrm>
            <a:off x="2215242" y="2743200"/>
            <a:ext cx="7761515" cy="2215991"/>
          </a:xfrm>
          <a:prstGeom prst="rect">
            <a:avLst/>
          </a:prstGeom>
          <a:noFill/>
        </p:spPr>
        <p:txBody>
          <a:bodyPr wrap="square" rtlCol="0">
            <a:spAutoFit/>
          </a:bodyPr>
          <a:lstStyle/>
          <a:p>
            <a:r>
              <a:rPr lang="en-US" sz="2400" dirty="0">
                <a:latin typeface="Avenir Book" panose="02000503020000020003" pitchFamily="2" charset="0"/>
              </a:rPr>
              <a:t>The following tools support a PDF/X-5n workflow, which allows DeviceN colorspaces</a:t>
            </a:r>
            <a:r>
              <a:rPr lang="en-US" sz="2400" i="1" dirty="0">
                <a:latin typeface="Avenir Book" panose="02000503020000020003" pitchFamily="2" charset="0"/>
              </a:rPr>
              <a:t>.</a:t>
            </a:r>
          </a:p>
          <a:p>
            <a:pPr marL="457200" indent="-457200">
              <a:buFont typeface="+mj-lt"/>
              <a:buAutoNum type="arabicPeriod"/>
            </a:pPr>
            <a:r>
              <a:rPr lang="en-US" sz="2400" dirty="0"/>
              <a:t>PressCal_realistic_n-color_charts</a:t>
            </a:r>
          </a:p>
          <a:p>
            <a:pPr marL="457200" indent="-457200">
              <a:buFont typeface="+mj-lt"/>
              <a:buAutoNum type="arabicPeriod"/>
            </a:pPr>
            <a:r>
              <a:rPr lang="en-US" sz="2400" dirty="0"/>
              <a:t>PressCal_fine-tune_spots</a:t>
            </a:r>
          </a:p>
          <a:p>
            <a:pPr marL="457200" indent="-457200">
              <a:buFont typeface="+mj-lt"/>
              <a:buAutoNum type="arabicPeriod"/>
            </a:pPr>
            <a:r>
              <a:rPr lang="en-US" sz="2400" dirty="0"/>
              <a:t>PressCal_map_PDF_spot_colors_to_ECG</a:t>
            </a:r>
          </a:p>
          <a:p>
            <a:endParaRPr lang="en-US" dirty="0"/>
          </a:p>
        </p:txBody>
      </p:sp>
      <p:sp>
        <p:nvSpPr>
          <p:cNvPr id="4" name="TextBox 3">
            <a:extLst>
              <a:ext uri="{FF2B5EF4-FFF2-40B4-BE49-F238E27FC236}">
                <a16:creationId xmlns:a16="http://schemas.microsoft.com/office/drawing/2014/main" id="{62144C54-A16E-54CF-2130-29E25982B7BA}"/>
              </a:ext>
            </a:extLst>
          </p:cNvPr>
          <p:cNvSpPr txBox="1"/>
          <p:nvPr/>
        </p:nvSpPr>
        <p:spPr>
          <a:xfrm>
            <a:off x="2215242" y="2743200"/>
            <a:ext cx="7143071" cy="2954655"/>
          </a:xfrm>
          <a:prstGeom prst="rect">
            <a:avLst/>
          </a:prstGeom>
          <a:noFill/>
        </p:spPr>
        <p:txBody>
          <a:bodyPr wrap="square" rtlCol="0">
            <a:spAutoFit/>
          </a:bodyPr>
          <a:lstStyle/>
          <a:p>
            <a:r>
              <a:rPr lang="en-US" sz="2400" dirty="0">
                <a:latin typeface="Avenir Book" panose="02000503020000020003" pitchFamily="2" charset="0"/>
              </a:rPr>
              <a:t>The following tools are used to manipulate measurement data sets.</a:t>
            </a:r>
          </a:p>
          <a:p>
            <a:pPr marL="457200" indent="-457200">
              <a:buFont typeface="+mj-lt"/>
              <a:buAutoNum type="arabicPeriod" startAt="4"/>
            </a:pPr>
            <a:r>
              <a:rPr lang="en-US" sz="2400" dirty="0"/>
              <a:t>PressCal_data_aggregator</a:t>
            </a:r>
          </a:p>
          <a:p>
            <a:pPr marL="457200" indent="-457200">
              <a:buFont typeface="+mj-lt"/>
              <a:buAutoNum type="arabicPeriod" startAt="4"/>
            </a:pPr>
            <a:r>
              <a:rPr lang="en-US" sz="2400" dirty="0"/>
              <a:t>PressCal_subset_from_n-color_data</a:t>
            </a:r>
          </a:p>
          <a:p>
            <a:pPr marL="457200" indent="-457200">
              <a:buFont typeface="+mj-lt"/>
              <a:buAutoNum type="arabicPeriod" startAt="4"/>
            </a:pPr>
            <a:r>
              <a:rPr lang="en-US" sz="2400" dirty="0"/>
              <a:t>PressCal_extract_M0_M1_M2_data</a:t>
            </a:r>
          </a:p>
          <a:p>
            <a:pPr marL="457200" indent="-457200">
              <a:buFont typeface="+mj-lt"/>
              <a:buAutoNum type="arabicPeriod" startAt="4"/>
            </a:pPr>
            <a:r>
              <a:rPr lang="en-US" sz="2400" dirty="0"/>
              <a:t>PressCal_limit_TAC_of_data</a:t>
            </a:r>
          </a:p>
          <a:p>
            <a:pPr marL="457200" indent="-457200">
              <a:buFont typeface="+mj-lt"/>
              <a:buAutoNum type="arabicPeriod" startAt="4"/>
            </a:pPr>
            <a:r>
              <a:rPr lang="en-US" sz="2400" dirty="0"/>
              <a:t>PressCal_data_set_from_profile</a:t>
            </a:r>
          </a:p>
          <a:p>
            <a:endParaRPr lang="en-US" dirty="0"/>
          </a:p>
        </p:txBody>
      </p:sp>
      <p:sp>
        <p:nvSpPr>
          <p:cNvPr id="5" name="TextBox 4">
            <a:extLst>
              <a:ext uri="{FF2B5EF4-FFF2-40B4-BE49-F238E27FC236}">
                <a16:creationId xmlns:a16="http://schemas.microsoft.com/office/drawing/2014/main" id="{57C66AB7-1E43-FF80-453B-B7BF657C3731}"/>
              </a:ext>
            </a:extLst>
          </p:cNvPr>
          <p:cNvSpPr txBox="1"/>
          <p:nvPr/>
        </p:nvSpPr>
        <p:spPr>
          <a:xfrm>
            <a:off x="2215242" y="2743200"/>
            <a:ext cx="7761515" cy="3323987"/>
          </a:xfrm>
          <a:prstGeom prst="rect">
            <a:avLst/>
          </a:prstGeom>
          <a:noFill/>
        </p:spPr>
        <p:txBody>
          <a:bodyPr wrap="square" rtlCol="0">
            <a:spAutoFit/>
          </a:bodyPr>
          <a:lstStyle/>
          <a:p>
            <a:r>
              <a:rPr lang="en-US" sz="2400" dirty="0">
                <a:latin typeface="Avenir Book" panose="02000503020000020003" pitchFamily="2" charset="0"/>
              </a:rPr>
              <a:t>The following tools are used to modify and evaluate ICC profiles.</a:t>
            </a:r>
          </a:p>
          <a:p>
            <a:pPr marL="457200" indent="-457200">
              <a:buFont typeface="+mj-lt"/>
              <a:buAutoNum type="arabicPeriod" startAt="9"/>
            </a:pPr>
            <a:r>
              <a:rPr lang="en-US" sz="2400" dirty="0"/>
              <a:t>PressCal_merge_profiles</a:t>
            </a:r>
          </a:p>
          <a:p>
            <a:pPr marL="457200" indent="-457200">
              <a:buFont typeface="+mj-lt"/>
              <a:buAutoNum type="arabicPeriod" startAt="9"/>
            </a:pPr>
            <a:r>
              <a:rPr lang="en-US" sz="2400" dirty="0"/>
              <a:t>PressCal_edit_media_white_point</a:t>
            </a:r>
          </a:p>
          <a:p>
            <a:pPr marL="457200" indent="-457200">
              <a:buFont typeface="+mj-lt"/>
              <a:buAutoNum type="arabicPeriod" startAt="9"/>
            </a:pPr>
            <a:r>
              <a:rPr lang="en-US" sz="2400" dirty="0"/>
              <a:t>PressCal_apply_bump_curve_to_profile</a:t>
            </a:r>
          </a:p>
          <a:p>
            <a:pPr marL="457200" indent="-457200">
              <a:buFont typeface="+mj-lt"/>
              <a:buAutoNum type="arabicPeriod" startAt="9"/>
            </a:pPr>
            <a:r>
              <a:rPr lang="en-US" sz="2400" dirty="0"/>
              <a:t>PressCal_clear_profile_quality_flags</a:t>
            </a:r>
          </a:p>
          <a:p>
            <a:pPr marL="457200" indent="-457200">
              <a:buFont typeface="+mj-lt"/>
              <a:buAutoNum type="arabicPeriod" startAt="9"/>
            </a:pPr>
            <a:r>
              <a:rPr lang="en-US" sz="2400" dirty="0"/>
              <a:t>PressCal_evaluate_profile_quality</a:t>
            </a:r>
          </a:p>
          <a:p>
            <a:pPr marL="457200" indent="-457200">
              <a:buFont typeface="+mj-lt"/>
              <a:buAutoNum type="arabicPeriod" startAt="9"/>
            </a:pPr>
            <a:r>
              <a:rPr lang="en-US" sz="2400" dirty="0"/>
              <a:t>PressCal_evaluate_n-color_charts</a:t>
            </a:r>
          </a:p>
          <a:p>
            <a:endParaRPr lang="en-US" dirty="0"/>
          </a:p>
        </p:txBody>
      </p:sp>
    </p:spTree>
    <p:extLst>
      <p:ext uri="{BB962C8B-B14F-4D97-AF65-F5344CB8AC3E}">
        <p14:creationId xmlns:p14="http://schemas.microsoft.com/office/powerpoint/2010/main" val="270548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CC9535-2619-A4AE-B975-BB9E8AC1F094}"/>
              </a:ext>
            </a:extLst>
          </p:cNvPr>
          <p:cNvSpPr txBox="1"/>
          <p:nvPr/>
        </p:nvSpPr>
        <p:spPr>
          <a:xfrm>
            <a:off x="2942034" y="3429000"/>
            <a:ext cx="6307932" cy="1200329"/>
          </a:xfrm>
          <a:prstGeom prst="rect">
            <a:avLst/>
          </a:prstGeom>
          <a:noFill/>
        </p:spPr>
        <p:txBody>
          <a:bodyPr wrap="square" rtlCol="0">
            <a:spAutoFit/>
          </a:bodyPr>
          <a:lstStyle/>
          <a:p>
            <a:pPr algn="ctr"/>
            <a:r>
              <a:rPr lang="en-US" sz="3600" dirty="0"/>
              <a:t>Optimal Method Web Site</a:t>
            </a:r>
          </a:p>
          <a:p>
            <a:pPr algn="ctr"/>
            <a:r>
              <a:rPr lang="en-US" sz="3600" dirty="0">
                <a:solidFill>
                  <a:srgbClr val="0432FF"/>
                </a:solidFill>
                <a:hlinkClick r:id="rId3">
                  <a:extLst>
                    <a:ext uri="{A12FA001-AC4F-418D-AE19-62706E023703}">
                      <ahyp:hlinkClr xmlns:ahyp="http://schemas.microsoft.com/office/drawing/2018/hyperlinkcolor" val="tx"/>
                    </a:ext>
                  </a:extLst>
                </a:hlinkClick>
              </a:rPr>
              <a:t>optimalmethod.org</a:t>
            </a:r>
            <a:endParaRPr lang="en-US" sz="3600">
              <a:solidFill>
                <a:srgbClr val="0432FF"/>
              </a:solidFill>
            </a:endParaRPr>
          </a:p>
        </p:txBody>
      </p:sp>
      <p:sp>
        <p:nvSpPr>
          <p:cNvPr id="2" name="Title 1">
            <a:extLst>
              <a:ext uri="{FF2B5EF4-FFF2-40B4-BE49-F238E27FC236}">
                <a16:creationId xmlns:a16="http://schemas.microsoft.com/office/drawing/2014/main" id="{2B64748E-BEF6-D4FB-613D-C6C4E04EAA15}"/>
              </a:ext>
            </a:extLst>
          </p:cNvPr>
          <p:cNvSpPr>
            <a:spLocks noGrp="1"/>
          </p:cNvSpPr>
          <p:nvPr>
            <p:ph type="title"/>
          </p:nvPr>
        </p:nvSpPr>
        <p:spPr/>
        <p:txBody>
          <a:bodyPr/>
          <a:lstStyle/>
          <a:p>
            <a:r>
              <a:rPr lang="en-US" dirty="0"/>
              <a:t>Installing and Using the Tools</a:t>
            </a:r>
          </a:p>
        </p:txBody>
      </p:sp>
      <p:pic>
        <p:nvPicPr>
          <p:cNvPr id="5" name="Picture 4" descr="A screenshot of a computer program&#10;&#10;Description automatically generated">
            <a:extLst>
              <a:ext uri="{FF2B5EF4-FFF2-40B4-BE49-F238E27FC236}">
                <a16:creationId xmlns:a16="http://schemas.microsoft.com/office/drawing/2014/main" id="{81E9AC24-4006-3A60-363E-506F1A67F324}"/>
              </a:ext>
            </a:extLst>
          </p:cNvPr>
          <p:cNvPicPr>
            <a:picLocks noChangeAspect="1"/>
          </p:cNvPicPr>
          <p:nvPr/>
        </p:nvPicPr>
        <p:blipFill rotWithShape="1">
          <a:blip r:embed="rId4"/>
          <a:srcRect t="20787" b="30372"/>
          <a:stretch/>
        </p:blipFill>
        <p:spPr>
          <a:xfrm>
            <a:off x="3611878" y="2495022"/>
            <a:ext cx="4968240" cy="3948643"/>
          </a:xfrm>
          <a:prstGeom prst="rect">
            <a:avLst/>
          </a:prstGeom>
          <a:effectLst>
            <a:outerShdw blurRad="50800" dir="5400000" sx="101000" sy="101000" algn="t" rotWithShape="0">
              <a:prstClr val="black">
                <a:alpha val="20000"/>
              </a:prstClr>
            </a:outerShdw>
          </a:effectLst>
        </p:spPr>
      </p:pic>
      <p:sp>
        <p:nvSpPr>
          <p:cNvPr id="11" name="Rounded Rectangle 10">
            <a:extLst>
              <a:ext uri="{FF2B5EF4-FFF2-40B4-BE49-F238E27FC236}">
                <a16:creationId xmlns:a16="http://schemas.microsoft.com/office/drawing/2014/main" id="{CDB02AF8-6BF3-D12F-2B11-EB37EDD370B4}"/>
              </a:ext>
            </a:extLst>
          </p:cNvPr>
          <p:cNvSpPr/>
          <p:nvPr/>
        </p:nvSpPr>
        <p:spPr>
          <a:xfrm>
            <a:off x="3468914" y="3309257"/>
            <a:ext cx="5254172" cy="580572"/>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7861B86-C98E-AFF2-708C-F48FE42DD4F4}"/>
              </a:ext>
            </a:extLst>
          </p:cNvPr>
          <p:cNvSpPr/>
          <p:nvPr/>
        </p:nvSpPr>
        <p:spPr>
          <a:xfrm>
            <a:off x="3468910" y="5884331"/>
            <a:ext cx="5254176" cy="255211"/>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omputer program&#10;&#10;Description automatically generated">
            <a:extLst>
              <a:ext uri="{FF2B5EF4-FFF2-40B4-BE49-F238E27FC236}">
                <a16:creationId xmlns:a16="http://schemas.microsoft.com/office/drawing/2014/main" id="{3C081EEA-E172-00D9-1D8A-80A126FCB199}"/>
              </a:ext>
            </a:extLst>
          </p:cNvPr>
          <p:cNvPicPr>
            <a:picLocks noChangeAspect="1"/>
          </p:cNvPicPr>
          <p:nvPr/>
        </p:nvPicPr>
        <p:blipFill rotWithShape="1">
          <a:blip r:embed="rId5"/>
          <a:srcRect t="32748" b="42857"/>
          <a:stretch/>
        </p:blipFill>
        <p:spPr>
          <a:xfrm>
            <a:off x="3611878" y="3636872"/>
            <a:ext cx="4968240" cy="1972475"/>
          </a:xfrm>
          <a:prstGeom prst="rect">
            <a:avLst/>
          </a:prstGeom>
          <a:effectLst>
            <a:outerShdw blurRad="50800" dir="5400000" sx="101000" sy="101000" algn="t" rotWithShape="0">
              <a:prstClr val="black">
                <a:alpha val="20000"/>
              </a:prstClr>
            </a:outerShdw>
          </a:effectLst>
        </p:spPr>
      </p:pic>
      <p:sp>
        <p:nvSpPr>
          <p:cNvPr id="7" name="Rounded Rectangle 6">
            <a:extLst>
              <a:ext uri="{FF2B5EF4-FFF2-40B4-BE49-F238E27FC236}">
                <a16:creationId xmlns:a16="http://schemas.microsoft.com/office/drawing/2014/main" id="{B00D595D-73B0-7A0E-A626-9D0B9E051BBC}"/>
              </a:ext>
            </a:extLst>
          </p:cNvPr>
          <p:cNvSpPr/>
          <p:nvPr/>
        </p:nvSpPr>
        <p:spPr>
          <a:xfrm>
            <a:off x="3468914" y="3656467"/>
            <a:ext cx="5254172" cy="580572"/>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726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1" grpId="1" animBg="1"/>
      <p:bldP spid="12" grpId="0" animBg="1"/>
      <p:bldP spid="12" grpId="1"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4D1F-C0B7-2C44-9CA7-2D32A1F73EDE}"/>
              </a:ext>
            </a:extLst>
          </p:cNvPr>
          <p:cNvSpPr>
            <a:spLocks noGrp="1"/>
          </p:cNvSpPr>
          <p:nvPr>
            <p:ph type="title"/>
          </p:nvPr>
        </p:nvSpPr>
        <p:spPr>
          <a:xfrm>
            <a:off x="1154955" y="1295399"/>
            <a:ext cx="3450096" cy="1668137"/>
          </a:xfrm>
        </p:spPr>
        <p:txBody>
          <a:bodyPr/>
          <a:lstStyle/>
          <a:p>
            <a:r>
              <a:rPr lang="en-US" sz="3200" dirty="0"/>
              <a:t>Steve’s Analysis</a:t>
            </a:r>
          </a:p>
        </p:txBody>
      </p:sp>
      <p:sp>
        <p:nvSpPr>
          <p:cNvPr id="6" name="Text Placeholder 5">
            <a:extLst>
              <a:ext uri="{FF2B5EF4-FFF2-40B4-BE49-F238E27FC236}">
                <a16:creationId xmlns:a16="http://schemas.microsoft.com/office/drawing/2014/main" id="{3E6459FA-AA7C-174B-9206-37892C250FAE}"/>
              </a:ext>
            </a:extLst>
          </p:cNvPr>
          <p:cNvSpPr>
            <a:spLocks noGrp="1"/>
          </p:cNvSpPr>
          <p:nvPr>
            <p:ph type="body" sz="half" idx="2"/>
          </p:nvPr>
        </p:nvSpPr>
        <p:spPr>
          <a:xfrm>
            <a:off x="1154953" y="3129280"/>
            <a:ext cx="3196710" cy="2895599"/>
          </a:xfrm>
        </p:spPr>
        <p:txBody>
          <a:bodyPr>
            <a:normAutofit/>
          </a:bodyPr>
          <a:lstStyle/>
          <a:p>
            <a:pPr marL="285750" indent="-285750">
              <a:buFont typeface=".Lucida Grande UI Regular"/>
              <a:buChar char="►"/>
            </a:pPr>
            <a:r>
              <a:rPr lang="en-US" sz="2400" b="1" dirty="0"/>
              <a:t>How does this use standards and compare to current practice?</a:t>
            </a:r>
            <a:endParaRPr lang="en-US" dirty="0"/>
          </a:p>
        </p:txBody>
      </p:sp>
      <p:pic>
        <p:nvPicPr>
          <p:cNvPr id="11" name="Picture 10" descr="A picture containing text&#10;&#10;Description automatically generated">
            <a:extLst>
              <a:ext uri="{FF2B5EF4-FFF2-40B4-BE49-F238E27FC236}">
                <a16:creationId xmlns:a16="http://schemas.microsoft.com/office/drawing/2014/main" id="{BFBC5CD5-0807-CE45-BC61-098631BE7921}"/>
              </a:ext>
            </a:extLst>
          </p:cNvPr>
          <p:cNvPicPr>
            <a:picLocks noChangeAspect="1"/>
          </p:cNvPicPr>
          <p:nvPr/>
        </p:nvPicPr>
        <p:blipFill>
          <a:blip r:embed="rId3"/>
          <a:stretch>
            <a:fillRect/>
          </a:stretch>
        </p:blipFill>
        <p:spPr>
          <a:xfrm>
            <a:off x="1573633" y="897890"/>
            <a:ext cx="1955800" cy="1409700"/>
          </a:xfrm>
          <a:prstGeom prst="rect">
            <a:avLst/>
          </a:prstGeom>
        </p:spPr>
      </p:pic>
      <p:sp>
        <p:nvSpPr>
          <p:cNvPr id="3" name="TextBox 2">
            <a:extLst>
              <a:ext uri="{FF2B5EF4-FFF2-40B4-BE49-F238E27FC236}">
                <a16:creationId xmlns:a16="http://schemas.microsoft.com/office/drawing/2014/main" id="{C237C2C0-B5F3-DC29-436C-17ACD780E630}"/>
              </a:ext>
            </a:extLst>
          </p:cNvPr>
          <p:cNvSpPr txBox="1"/>
          <p:nvPr/>
        </p:nvSpPr>
        <p:spPr>
          <a:xfrm>
            <a:off x="5188939" y="688567"/>
            <a:ext cx="5266063" cy="4708981"/>
          </a:xfrm>
          <a:prstGeom prst="rect">
            <a:avLst/>
          </a:prstGeom>
          <a:noFill/>
        </p:spPr>
        <p:txBody>
          <a:bodyPr wrap="square" rtlCol="0">
            <a:spAutoFit/>
          </a:bodyPr>
          <a:lstStyle/>
          <a:p>
            <a:pPr algn="ctr"/>
            <a:r>
              <a:rPr lang="en-US" sz="30000" dirty="0">
                <a:solidFill>
                  <a:srgbClr val="7030A0"/>
                </a:solidFill>
                <a:latin typeface="ADLaM Display" panose="020F0502020204030204" pitchFamily="34" charset="0"/>
                <a:ea typeface="Apple Symbols" panose="02000000000000000000" pitchFamily="2" charset="-79"/>
                <a:cs typeface="ADLaM Display" panose="020F0502020204030204" pitchFamily="34" charset="0"/>
              </a:rPr>
              <a:t>?</a:t>
            </a:r>
          </a:p>
        </p:txBody>
      </p:sp>
    </p:spTree>
    <p:extLst>
      <p:ext uri="{BB962C8B-B14F-4D97-AF65-F5344CB8AC3E}">
        <p14:creationId xmlns:p14="http://schemas.microsoft.com/office/powerpoint/2010/main" val="1402219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A303-D953-D34B-BC90-CBF54A441FBA}"/>
              </a:ext>
            </a:extLst>
          </p:cNvPr>
          <p:cNvSpPr>
            <a:spLocks noGrp="1"/>
          </p:cNvSpPr>
          <p:nvPr>
            <p:ph type="title"/>
          </p:nvPr>
        </p:nvSpPr>
        <p:spPr/>
        <p:txBody>
          <a:bodyPr/>
          <a:lstStyle/>
          <a:p>
            <a:r>
              <a:rPr lang="en-US" sz="2800" dirty="0"/>
              <a:t>Contact Info</a:t>
            </a:r>
          </a:p>
        </p:txBody>
      </p:sp>
      <p:sp>
        <p:nvSpPr>
          <p:cNvPr id="4" name="Text Placeholder 3">
            <a:extLst>
              <a:ext uri="{FF2B5EF4-FFF2-40B4-BE49-F238E27FC236}">
                <a16:creationId xmlns:a16="http://schemas.microsoft.com/office/drawing/2014/main" id="{ED20399E-40DE-574B-BF8D-3DA3F4724BEF}"/>
              </a:ext>
            </a:extLst>
          </p:cNvPr>
          <p:cNvSpPr>
            <a:spLocks noGrp="1"/>
          </p:cNvSpPr>
          <p:nvPr>
            <p:ph type="body" sz="half" idx="2"/>
          </p:nvPr>
        </p:nvSpPr>
        <p:spPr>
          <a:xfrm>
            <a:off x="1154954" y="3129280"/>
            <a:ext cx="3222174" cy="2895599"/>
          </a:xfrm>
        </p:spPr>
        <p:txBody>
          <a:bodyPr/>
          <a:lstStyle/>
          <a:p>
            <a:r>
              <a:rPr lang="en-US" dirty="0">
                <a:solidFill>
                  <a:schemeClr val="bg1"/>
                </a:solidFill>
              </a:rPr>
              <a:t>The Optimal Method </a:t>
            </a:r>
            <a:r>
              <a:rPr lang="en-US" b="1" dirty="0"/>
              <a:t>web site </a:t>
            </a:r>
            <a:r>
              <a:rPr lang="en-US" dirty="0">
                <a:solidFill>
                  <a:schemeClr val="bg1"/>
                </a:solidFill>
              </a:rPr>
              <a:t>contains software downloads and extensive background information.</a:t>
            </a:r>
          </a:p>
          <a:p>
            <a:r>
              <a:rPr lang="en-US" dirty="0">
                <a:solidFill>
                  <a:schemeClr val="bg1"/>
                </a:solidFill>
              </a:rPr>
              <a:t>Feel free to contact us via </a:t>
            </a:r>
            <a:r>
              <a:rPr lang="en-US" b="1" dirty="0"/>
              <a:t>e-mail</a:t>
            </a:r>
          </a:p>
          <a:p>
            <a:r>
              <a:rPr lang="en-US" dirty="0">
                <a:solidFill>
                  <a:schemeClr val="accent5">
                    <a:lumMod val="60000"/>
                    <a:lumOff val="40000"/>
                  </a:schemeClr>
                </a:solidFill>
              </a:rPr>
              <a:t>steve@smileycolor.com</a:t>
            </a:r>
          </a:p>
          <a:p>
            <a:r>
              <a:rPr lang="en-US" dirty="0">
                <a:solidFill>
                  <a:schemeClr val="accent5">
                    <a:lumMod val="60000"/>
                    <a:lumOff val="40000"/>
                  </a:schemeClr>
                </a:solidFill>
                <a:hlinkClick r:id="rId3">
                  <a:extLst>
                    <a:ext uri="{A12FA001-AC4F-418D-AE19-62706E023703}">
                      <ahyp:hlinkClr xmlns:ahyp="http://schemas.microsoft.com/office/drawing/2018/hyperlinkcolor" val="tx"/>
                    </a:ext>
                  </a:extLst>
                </a:hlinkClick>
              </a:rPr>
              <a:t>wbirkett@doplganger.com</a:t>
            </a:r>
            <a:endParaRPr lang="en-US" dirty="0">
              <a:solidFill>
                <a:schemeClr val="accent5">
                  <a:lumMod val="60000"/>
                  <a:lumOff val="40000"/>
                </a:schemeClr>
              </a:solidFill>
            </a:endParaRPr>
          </a:p>
          <a:p>
            <a:r>
              <a:rPr lang="en-US" dirty="0">
                <a:solidFill>
                  <a:schemeClr val="accent5">
                    <a:lumMod val="60000"/>
                    <a:lumOff val="40000"/>
                  </a:schemeClr>
                </a:solidFill>
                <a:hlinkClick r:id="rId4">
                  <a:extLst>
                    <a:ext uri="{A12FA001-AC4F-418D-AE19-62706E023703}">
                      <ahyp:hlinkClr xmlns:ahyp="http://schemas.microsoft.com/office/drawing/2018/hyperlinkcolor" val="tx"/>
                    </a:ext>
                  </a:extLst>
                </a:hlinkClick>
              </a:rPr>
              <a:t>chuck.spontelli@colortuneup.com</a:t>
            </a:r>
            <a:endParaRPr lang="en-US" dirty="0">
              <a:solidFill>
                <a:schemeClr val="accent5">
                  <a:lumMod val="60000"/>
                  <a:lumOff val="40000"/>
                </a:schemeClr>
              </a:solidFill>
            </a:endParaRPr>
          </a:p>
        </p:txBody>
      </p:sp>
      <p:sp>
        <p:nvSpPr>
          <p:cNvPr id="9" name="TextBox 8">
            <a:extLst>
              <a:ext uri="{FF2B5EF4-FFF2-40B4-BE49-F238E27FC236}">
                <a16:creationId xmlns:a16="http://schemas.microsoft.com/office/drawing/2014/main" id="{8909530D-2165-CC41-BD60-9F7306DD975F}"/>
              </a:ext>
            </a:extLst>
          </p:cNvPr>
          <p:cNvSpPr txBox="1"/>
          <p:nvPr/>
        </p:nvSpPr>
        <p:spPr>
          <a:xfrm>
            <a:off x="5471410" y="2671977"/>
            <a:ext cx="5464706" cy="1077218"/>
          </a:xfrm>
          <a:prstGeom prst="rect">
            <a:avLst/>
          </a:prstGeom>
          <a:noFill/>
        </p:spPr>
        <p:txBody>
          <a:bodyPr wrap="square" rtlCol="0">
            <a:spAutoFit/>
          </a:bodyPr>
          <a:lstStyle/>
          <a:p>
            <a:pPr algn="ctr"/>
            <a:r>
              <a:rPr lang="en-US" sz="3200" dirty="0"/>
              <a:t>Optimal Method Web Site</a:t>
            </a:r>
          </a:p>
          <a:p>
            <a:pPr algn="ctr"/>
            <a:r>
              <a:rPr lang="en-US" sz="3200" dirty="0">
                <a:solidFill>
                  <a:srgbClr val="0432FF"/>
                </a:solidFill>
                <a:hlinkClick r:id="rId5">
                  <a:extLst>
                    <a:ext uri="{A12FA001-AC4F-418D-AE19-62706E023703}">
                      <ahyp:hlinkClr xmlns:ahyp="http://schemas.microsoft.com/office/drawing/2018/hyperlinkcolor" val="tx"/>
                    </a:ext>
                  </a:extLst>
                </a:hlinkClick>
              </a:rPr>
              <a:t>optimalmethod.org</a:t>
            </a:r>
            <a:endParaRPr lang="en-US" sz="3200" dirty="0">
              <a:solidFill>
                <a:srgbClr val="0432FF"/>
              </a:solidFill>
            </a:endParaRPr>
          </a:p>
        </p:txBody>
      </p:sp>
      <p:pic>
        <p:nvPicPr>
          <p:cNvPr id="7" name="Graphic 6">
            <a:extLst>
              <a:ext uri="{FF2B5EF4-FFF2-40B4-BE49-F238E27FC236}">
                <a16:creationId xmlns:a16="http://schemas.microsoft.com/office/drawing/2014/main" id="{DF3A4D5A-604A-B74E-9871-6F444D4D06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3853" y="1295400"/>
            <a:ext cx="975360" cy="975360"/>
          </a:xfrm>
          <a:prstGeom prst="rect">
            <a:avLst/>
          </a:prstGeom>
        </p:spPr>
      </p:pic>
    </p:spTree>
    <p:extLst>
      <p:ext uri="{BB962C8B-B14F-4D97-AF65-F5344CB8AC3E}">
        <p14:creationId xmlns:p14="http://schemas.microsoft.com/office/powerpoint/2010/main" val="399879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A9DB-D953-C851-11A8-57855688996D}"/>
              </a:ext>
            </a:extLst>
          </p:cNvPr>
          <p:cNvSpPr>
            <a:spLocks noGrp="1"/>
          </p:cNvSpPr>
          <p:nvPr>
            <p:ph type="title"/>
          </p:nvPr>
        </p:nvSpPr>
        <p:spPr/>
        <p:txBody>
          <a:bodyPr/>
          <a:lstStyle/>
          <a:p>
            <a:r>
              <a:rPr lang="en-US" dirty="0"/>
              <a:t>SONOCO INSTITUTE – Clemson Univ.</a:t>
            </a:r>
          </a:p>
        </p:txBody>
      </p:sp>
      <p:pic>
        <p:nvPicPr>
          <p:cNvPr id="8" name="Content Placeholder 7" descr="A large machine in a factory&#10;&#10;Description automatically generated">
            <a:extLst>
              <a:ext uri="{FF2B5EF4-FFF2-40B4-BE49-F238E27FC236}">
                <a16:creationId xmlns:a16="http://schemas.microsoft.com/office/drawing/2014/main" id="{F14545F0-B471-6DE0-A4CD-86060FDAD3FB}"/>
              </a:ext>
            </a:extLst>
          </p:cNvPr>
          <p:cNvPicPr>
            <a:picLocks noGrp="1" noChangeAspect="1"/>
          </p:cNvPicPr>
          <p:nvPr>
            <p:ph sz="half" idx="2"/>
          </p:nvPr>
        </p:nvPicPr>
        <p:blipFill>
          <a:blip r:embed="rId3"/>
          <a:stretch>
            <a:fillRect/>
          </a:stretch>
        </p:blipFill>
        <p:spPr>
          <a:xfrm>
            <a:off x="6343386" y="2603500"/>
            <a:ext cx="4555066" cy="3416300"/>
          </a:xfrm>
        </p:spPr>
      </p:pic>
      <p:pic>
        <p:nvPicPr>
          <p:cNvPr id="12" name="Content Placeholder 11" descr="A brick wall with a sign on it&#10;&#10;Description automatically generated">
            <a:extLst>
              <a:ext uri="{FF2B5EF4-FFF2-40B4-BE49-F238E27FC236}">
                <a16:creationId xmlns:a16="http://schemas.microsoft.com/office/drawing/2014/main" id="{F3DD9C19-B675-BE73-CC04-D97488C93A22}"/>
              </a:ext>
            </a:extLst>
          </p:cNvPr>
          <p:cNvPicPr>
            <a:picLocks noGrp="1" noChangeAspect="1"/>
          </p:cNvPicPr>
          <p:nvPr>
            <p:ph sz="half" idx="1"/>
          </p:nvPr>
        </p:nvPicPr>
        <p:blipFill>
          <a:blip r:embed="rId4"/>
          <a:stretch>
            <a:fillRect/>
          </a:stretch>
        </p:blipFill>
        <p:spPr>
          <a:xfrm>
            <a:off x="1290373" y="2603500"/>
            <a:ext cx="4555066" cy="3416300"/>
          </a:xfrm>
        </p:spPr>
      </p:pic>
    </p:spTree>
    <p:extLst>
      <p:ext uri="{BB962C8B-B14F-4D97-AF65-F5344CB8AC3E}">
        <p14:creationId xmlns:p14="http://schemas.microsoft.com/office/powerpoint/2010/main" val="30751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4912-E66E-304C-8251-71CF5D928002}"/>
              </a:ext>
            </a:extLst>
          </p:cNvPr>
          <p:cNvSpPr>
            <a:spLocks noGrp="1"/>
          </p:cNvSpPr>
          <p:nvPr>
            <p:ph type="title"/>
          </p:nvPr>
        </p:nvSpPr>
        <p:spPr/>
        <p:txBody>
          <a:bodyPr/>
          <a:lstStyle/>
          <a:p>
            <a:r>
              <a:rPr lang="en-US" dirty="0"/>
              <a:t>Why </a:t>
            </a:r>
            <a:r>
              <a:rPr lang="en-US" b="1" dirty="0">
                <a:solidFill>
                  <a:srgbClr val="FFC000"/>
                </a:solidFill>
              </a:rPr>
              <a:t>E</a:t>
            </a:r>
            <a:r>
              <a:rPr lang="en-US" dirty="0"/>
              <a:t>xtended </a:t>
            </a:r>
            <a:r>
              <a:rPr lang="en-US" b="1" dirty="0">
                <a:solidFill>
                  <a:srgbClr val="92D050"/>
                </a:solidFill>
              </a:rPr>
              <a:t>C</a:t>
            </a:r>
            <a:r>
              <a:rPr lang="en-US" dirty="0"/>
              <a:t>olor </a:t>
            </a:r>
            <a:r>
              <a:rPr lang="en-US" b="1" dirty="0">
                <a:solidFill>
                  <a:srgbClr val="BB57EA"/>
                </a:solidFill>
              </a:rPr>
              <a:t>G</a:t>
            </a:r>
            <a:r>
              <a:rPr lang="en-US" dirty="0"/>
              <a:t>amut?</a:t>
            </a:r>
          </a:p>
        </p:txBody>
      </p:sp>
      <p:sp>
        <p:nvSpPr>
          <p:cNvPr id="3" name="Content Placeholder 2">
            <a:extLst>
              <a:ext uri="{FF2B5EF4-FFF2-40B4-BE49-F238E27FC236}">
                <a16:creationId xmlns:a16="http://schemas.microsoft.com/office/drawing/2014/main" id="{C98E2B04-2908-A148-AC63-4E1F24F06381}"/>
              </a:ext>
            </a:extLst>
          </p:cNvPr>
          <p:cNvSpPr>
            <a:spLocks noGrp="1"/>
          </p:cNvSpPr>
          <p:nvPr>
            <p:ph idx="1"/>
          </p:nvPr>
        </p:nvSpPr>
        <p:spPr>
          <a:xfrm>
            <a:off x="1154953" y="2603500"/>
            <a:ext cx="10275047" cy="3416300"/>
          </a:xfrm>
        </p:spPr>
        <p:txBody>
          <a:bodyPr>
            <a:normAutofit fontScale="92500" lnSpcReduction="10000"/>
          </a:bodyPr>
          <a:lstStyle/>
          <a:p>
            <a:r>
              <a:rPr lang="en-US" sz="3200" b="1" dirty="0">
                <a:solidFill>
                  <a:srgbClr val="7030A0"/>
                </a:solidFill>
              </a:rPr>
              <a:t>Advantages of ECG</a:t>
            </a:r>
          </a:p>
          <a:p>
            <a:pPr lvl="1"/>
            <a:r>
              <a:rPr lang="en-US" sz="2800" dirty="0">
                <a:solidFill>
                  <a:srgbClr val="7030A0"/>
                </a:solidFill>
              </a:rPr>
              <a:t>Streamlines makeready and production</a:t>
            </a:r>
          </a:p>
          <a:p>
            <a:pPr lvl="1"/>
            <a:r>
              <a:rPr lang="en-US" sz="2800" dirty="0">
                <a:solidFill>
                  <a:srgbClr val="7030A0"/>
                </a:solidFill>
              </a:rPr>
              <a:t>Larger gamut allows replacing most spots</a:t>
            </a:r>
          </a:p>
          <a:p>
            <a:pPr lvl="1"/>
            <a:r>
              <a:rPr lang="en-US" sz="2800" dirty="0">
                <a:solidFill>
                  <a:srgbClr val="7030A0"/>
                </a:solidFill>
              </a:rPr>
              <a:t>Allows running multiple jobs with multiple brand colors across web  - allows smaller minimum runs for clients</a:t>
            </a:r>
          </a:p>
          <a:p>
            <a:pPr lvl="1"/>
            <a:r>
              <a:rPr lang="en-US" sz="2800" dirty="0">
                <a:solidFill>
                  <a:srgbClr val="7030A0"/>
                </a:solidFill>
              </a:rPr>
              <a:t>Removes or reduces spot color inventory</a:t>
            </a:r>
          </a:p>
          <a:p>
            <a:pPr lvl="1"/>
            <a:r>
              <a:rPr lang="en-US" sz="2800" dirty="0">
                <a:solidFill>
                  <a:srgbClr val="7030A0"/>
                </a:solidFill>
              </a:rPr>
              <a:t>Environmental Benefits (Green) Brand Goals</a:t>
            </a:r>
          </a:p>
          <a:p>
            <a:pPr lvl="1"/>
            <a:endParaRPr lang="en-US" sz="2800" dirty="0">
              <a:solidFill>
                <a:srgbClr val="7030A0"/>
              </a:solidFill>
            </a:endParaRPr>
          </a:p>
        </p:txBody>
      </p:sp>
      <p:pic>
        <p:nvPicPr>
          <p:cNvPr id="4" name="Picture 3" descr="A poster with a group of people riding horses&#10;&#10;Description automatically generated">
            <a:extLst>
              <a:ext uri="{FF2B5EF4-FFF2-40B4-BE49-F238E27FC236}">
                <a16:creationId xmlns:a16="http://schemas.microsoft.com/office/drawing/2014/main" id="{E605CBCD-99B9-B19C-4CCD-0C2D116F80F5}"/>
              </a:ext>
            </a:extLst>
          </p:cNvPr>
          <p:cNvPicPr>
            <a:picLocks noChangeAspect="1"/>
          </p:cNvPicPr>
          <p:nvPr/>
        </p:nvPicPr>
        <p:blipFill>
          <a:blip r:embed="rId3"/>
          <a:stretch>
            <a:fillRect/>
          </a:stretch>
        </p:blipFill>
        <p:spPr>
          <a:xfrm>
            <a:off x="10329095" y="2249896"/>
            <a:ext cx="1415903" cy="1681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059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DAF9-BC6C-48A0-7C88-E90DF34C10D4}"/>
              </a:ext>
            </a:extLst>
          </p:cNvPr>
          <p:cNvSpPr>
            <a:spLocks noGrp="1"/>
          </p:cNvSpPr>
          <p:nvPr>
            <p:ph type="title"/>
          </p:nvPr>
        </p:nvSpPr>
        <p:spPr/>
        <p:txBody>
          <a:bodyPr/>
          <a:lstStyle/>
          <a:p>
            <a:r>
              <a:rPr lang="en-US" dirty="0"/>
              <a:t>FTA 2023 ECG Project</a:t>
            </a:r>
          </a:p>
        </p:txBody>
      </p:sp>
      <p:sp>
        <p:nvSpPr>
          <p:cNvPr id="3" name="Content Placeholder 2">
            <a:extLst>
              <a:ext uri="{FF2B5EF4-FFF2-40B4-BE49-F238E27FC236}">
                <a16:creationId xmlns:a16="http://schemas.microsoft.com/office/drawing/2014/main" id="{319AE72B-F882-1B2F-1ED1-B6F85569CCE5}"/>
              </a:ext>
            </a:extLst>
          </p:cNvPr>
          <p:cNvSpPr>
            <a:spLocks noGrp="1"/>
          </p:cNvSpPr>
          <p:nvPr>
            <p:ph idx="1"/>
          </p:nvPr>
        </p:nvSpPr>
        <p:spPr>
          <a:xfrm>
            <a:off x="1154954" y="2603500"/>
            <a:ext cx="9749607" cy="3428810"/>
          </a:xfrm>
        </p:spPr>
        <p:txBody>
          <a:bodyPr>
            <a:normAutofit/>
          </a:bodyPr>
          <a:lstStyle/>
          <a:p>
            <a:r>
              <a:rPr lang="en-US" sz="3200" b="1" dirty="0">
                <a:solidFill>
                  <a:srgbClr val="7030A0"/>
                </a:solidFill>
              </a:rPr>
              <a:t>7-Color FTA ECG ICC profile</a:t>
            </a:r>
          </a:p>
          <a:p>
            <a:pPr lvl="1"/>
            <a:r>
              <a:rPr lang="en-US" sz="3000" b="1" dirty="0">
                <a:solidFill>
                  <a:srgbClr val="7030A0"/>
                </a:solidFill>
              </a:rPr>
              <a:t> </a:t>
            </a:r>
            <a:r>
              <a:rPr lang="en-US" sz="3000" dirty="0">
                <a:solidFill>
                  <a:srgbClr val="7030A0"/>
                </a:solidFill>
              </a:rPr>
              <a:t>Idealliance 7-Color Chart </a:t>
            </a:r>
            <a:r>
              <a:rPr lang="en-US" sz="2400" dirty="0">
                <a:solidFill>
                  <a:srgbClr val="7030A0"/>
                </a:solidFill>
              </a:rPr>
              <a:t>(4340 patches)</a:t>
            </a:r>
          </a:p>
          <a:p>
            <a:pPr lvl="1"/>
            <a:r>
              <a:rPr lang="en-US" sz="2800" dirty="0">
                <a:solidFill>
                  <a:srgbClr val="7030A0"/>
                </a:solidFill>
              </a:rPr>
              <a:t>Ink colors CMYKOGV </a:t>
            </a:r>
            <a:r>
              <a:rPr lang="en-US" sz="2400" dirty="0">
                <a:solidFill>
                  <a:srgbClr val="7030A0"/>
                </a:solidFill>
              </a:rPr>
              <a:t>(Published FTA </a:t>
            </a:r>
            <a:r>
              <a:rPr lang="en-US" sz="2400" i="1" dirty="0">
                <a:solidFill>
                  <a:srgbClr val="7030A0"/>
                </a:solidFill>
              </a:rPr>
              <a:t>FIRST</a:t>
            </a:r>
            <a:r>
              <a:rPr lang="en-US" sz="2400" dirty="0">
                <a:solidFill>
                  <a:srgbClr val="7030A0"/>
                </a:solidFill>
              </a:rPr>
              <a:t>)</a:t>
            </a:r>
          </a:p>
          <a:p>
            <a:pPr lvl="1"/>
            <a:r>
              <a:rPr lang="en-US" sz="2800" dirty="0">
                <a:solidFill>
                  <a:srgbClr val="7030A0"/>
                </a:solidFill>
              </a:rPr>
              <a:t>CMYK aligned with CRPC6 </a:t>
            </a:r>
            <a:r>
              <a:rPr lang="en-US" sz="2400" dirty="0">
                <a:solidFill>
                  <a:srgbClr val="7030A0"/>
                </a:solidFill>
              </a:rPr>
              <a:t>(GRACoL2013)</a:t>
            </a:r>
          </a:p>
          <a:p>
            <a:pPr lvl="1"/>
            <a:r>
              <a:rPr lang="en-US" sz="2800" dirty="0">
                <a:solidFill>
                  <a:srgbClr val="7030A0"/>
                </a:solidFill>
              </a:rPr>
              <a:t>OGV aligned with Linear SCTV </a:t>
            </a:r>
            <a:r>
              <a:rPr lang="en-US" sz="2400" dirty="0">
                <a:solidFill>
                  <a:srgbClr val="7030A0"/>
                </a:solidFill>
              </a:rPr>
              <a:t>(Spot Color tone value)</a:t>
            </a:r>
            <a:r>
              <a:rPr lang="en-US" sz="2800" dirty="0">
                <a:solidFill>
                  <a:srgbClr val="7030A0"/>
                </a:solidFill>
              </a:rPr>
              <a:t> </a:t>
            </a:r>
          </a:p>
          <a:p>
            <a:pPr lvl="1"/>
            <a:endParaRPr lang="en-US" sz="3000" dirty="0"/>
          </a:p>
        </p:txBody>
      </p:sp>
      <p:sp>
        <p:nvSpPr>
          <p:cNvPr id="11" name="TextBox 10">
            <a:extLst>
              <a:ext uri="{FF2B5EF4-FFF2-40B4-BE49-F238E27FC236}">
                <a16:creationId xmlns:a16="http://schemas.microsoft.com/office/drawing/2014/main" id="{7753197E-46D4-1521-38F9-FAB0899DE8E3}"/>
              </a:ext>
            </a:extLst>
          </p:cNvPr>
          <p:cNvSpPr txBox="1"/>
          <p:nvPr/>
        </p:nvSpPr>
        <p:spPr>
          <a:xfrm>
            <a:off x="3050275" y="3240922"/>
            <a:ext cx="6100548" cy="369332"/>
          </a:xfrm>
          <a:prstGeom prst="rect">
            <a:avLst/>
          </a:prstGeom>
          <a:noFill/>
        </p:spPr>
        <p:txBody>
          <a:bodyPr wrap="square">
            <a:spAutoFit/>
          </a:bodyPr>
          <a:lstStyle/>
          <a:p>
            <a:endParaRPr lang="en-US" dirty="0"/>
          </a:p>
        </p:txBody>
      </p:sp>
      <p:sp>
        <p:nvSpPr>
          <p:cNvPr id="9" name="TextBox 8">
            <a:extLst>
              <a:ext uri="{FF2B5EF4-FFF2-40B4-BE49-F238E27FC236}">
                <a16:creationId xmlns:a16="http://schemas.microsoft.com/office/drawing/2014/main" id="{F0FF9A76-9E40-33EB-23D7-D93DA4AD7C59}"/>
              </a:ext>
            </a:extLst>
          </p:cNvPr>
          <p:cNvSpPr txBox="1"/>
          <p:nvPr/>
        </p:nvSpPr>
        <p:spPr>
          <a:xfrm>
            <a:off x="9260677" y="3569158"/>
            <a:ext cx="1736334" cy="276999"/>
          </a:xfrm>
          <a:prstGeom prst="rect">
            <a:avLst/>
          </a:prstGeom>
          <a:noFill/>
        </p:spPr>
        <p:txBody>
          <a:bodyPr wrap="square" rtlCol="0">
            <a:spAutoFit/>
          </a:bodyPr>
          <a:lstStyle/>
          <a:p>
            <a:r>
              <a:rPr lang="en-US" sz="1200" dirty="0"/>
              <a:t>FTA 7C ECG.icc</a:t>
            </a:r>
          </a:p>
        </p:txBody>
      </p:sp>
      <p:pic>
        <p:nvPicPr>
          <p:cNvPr id="12" name="Picture 11" descr="A close-up of a paper&#10;&#10;Description automatically generated">
            <a:extLst>
              <a:ext uri="{FF2B5EF4-FFF2-40B4-BE49-F238E27FC236}">
                <a16:creationId xmlns:a16="http://schemas.microsoft.com/office/drawing/2014/main" id="{8A950BAC-18A9-10F1-B8B2-64D5B1DFCE1F}"/>
              </a:ext>
            </a:extLst>
          </p:cNvPr>
          <p:cNvPicPr>
            <a:picLocks noChangeAspect="1"/>
          </p:cNvPicPr>
          <p:nvPr/>
        </p:nvPicPr>
        <p:blipFill>
          <a:blip r:embed="rId3"/>
          <a:stretch>
            <a:fillRect/>
          </a:stretch>
        </p:blipFill>
        <p:spPr>
          <a:xfrm>
            <a:off x="9335723" y="2233222"/>
            <a:ext cx="1161288" cy="1377032"/>
          </a:xfrm>
          <a:prstGeom prst="rect">
            <a:avLst/>
          </a:prstGeom>
        </p:spPr>
      </p:pic>
    </p:spTree>
    <p:extLst>
      <p:ext uri="{BB962C8B-B14F-4D97-AF65-F5344CB8AC3E}">
        <p14:creationId xmlns:p14="http://schemas.microsoft.com/office/powerpoint/2010/main" val="111943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466FC6-1129-9C4C-83F7-0428FEC2D065}"/>
              </a:ext>
            </a:extLst>
          </p:cNvPr>
          <p:cNvSpPr>
            <a:spLocks noGrp="1"/>
          </p:cNvSpPr>
          <p:nvPr/>
        </p:nvSpPr>
        <p:spPr bwMode="gray">
          <a:xfrm>
            <a:off x="640080" y="628394"/>
            <a:ext cx="5132438" cy="16223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a:solidFill>
                  <a:srgbClr val="EBEBEB"/>
                </a:solidFill>
              </a:rPr>
              <a:t>2023 FTA ECG Project</a:t>
            </a:r>
          </a:p>
        </p:txBody>
      </p:sp>
      <p:sp>
        <p:nvSpPr>
          <p:cNvPr id="5" name="Content Placeholder 2">
            <a:extLst>
              <a:ext uri="{FF2B5EF4-FFF2-40B4-BE49-F238E27FC236}">
                <a16:creationId xmlns:a16="http://schemas.microsoft.com/office/drawing/2014/main" id="{DAA2C5E1-6582-5A4A-9A4D-672DB69C4A17}"/>
              </a:ext>
            </a:extLst>
          </p:cNvPr>
          <p:cNvSpPr>
            <a:spLocks noGrp="1"/>
          </p:cNvSpPr>
          <p:nvPr/>
        </p:nvSpPr>
        <p:spPr>
          <a:xfrm>
            <a:off x="640080" y="2183690"/>
            <a:ext cx="5869902" cy="381174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2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800" b="1" dirty="0">
                <a:solidFill>
                  <a:srgbClr val="FFFFFF"/>
                </a:solidFill>
              </a:rPr>
              <a:t>Poster Test File</a:t>
            </a:r>
          </a:p>
          <a:p>
            <a:pPr lvl="1"/>
            <a:r>
              <a:rPr lang="en-US" sz="2800" dirty="0">
                <a:solidFill>
                  <a:srgbClr val="FFFFFF"/>
                </a:solidFill>
              </a:rPr>
              <a:t>Illustrator document</a:t>
            </a:r>
          </a:p>
          <a:p>
            <a:pPr lvl="1"/>
            <a:r>
              <a:rPr lang="en-US" sz="2800" dirty="0">
                <a:solidFill>
                  <a:srgbClr val="FFFFFF"/>
                </a:solidFill>
              </a:rPr>
              <a:t>24 spot colors and RGB equivalents (Kai Lankinen)</a:t>
            </a:r>
          </a:p>
          <a:p>
            <a:pPr lvl="1"/>
            <a:r>
              <a:rPr lang="en-US" sz="2800" dirty="0">
                <a:solidFill>
                  <a:srgbClr val="FFFFFF"/>
                </a:solidFill>
              </a:rPr>
              <a:t>RGB Images</a:t>
            </a:r>
          </a:p>
          <a:p>
            <a:pPr lvl="1"/>
            <a:r>
              <a:rPr lang="en-US" sz="2800" dirty="0">
                <a:solidFill>
                  <a:srgbClr val="FFFFFF"/>
                </a:solidFill>
              </a:rPr>
              <a:t>Saved as PDF/X-4</a:t>
            </a:r>
          </a:p>
          <a:p>
            <a:pPr lvl="1"/>
            <a:r>
              <a:rPr lang="en-US" sz="2800" dirty="0">
                <a:solidFill>
                  <a:srgbClr val="FFFFFF"/>
                </a:solidFill>
              </a:rPr>
              <a:t>RGB converted to CMYK</a:t>
            </a:r>
          </a:p>
          <a:p>
            <a:pPr marL="0" indent="0">
              <a:buNone/>
            </a:pPr>
            <a:endParaRPr lang="en-US" sz="2800" dirty="0">
              <a:solidFill>
                <a:srgbClr val="FFFFFF"/>
              </a:solidFill>
            </a:endParaRPr>
          </a:p>
          <a:p>
            <a:pPr marL="457200" lvl="1" indent="0">
              <a:buNone/>
            </a:pPr>
            <a:endParaRPr lang="en-US" sz="2800" b="1" dirty="0">
              <a:solidFill>
                <a:srgbClr val="FFFFFF"/>
              </a:solidFill>
            </a:endParaRPr>
          </a:p>
          <a:p>
            <a:endParaRPr lang="en-US" dirty="0">
              <a:solidFill>
                <a:srgbClr val="FFFFFF"/>
              </a:solidFill>
            </a:endParaRPr>
          </a:p>
        </p:txBody>
      </p:sp>
      <p:pic>
        <p:nvPicPr>
          <p:cNvPr id="3" name="Picture 2" descr="A poster with a group of people riding horses&#10;&#10;Description automatically generated">
            <a:extLst>
              <a:ext uri="{FF2B5EF4-FFF2-40B4-BE49-F238E27FC236}">
                <a16:creationId xmlns:a16="http://schemas.microsoft.com/office/drawing/2014/main" id="{593A0BF1-3A9A-22F0-5E81-8195A4DAF787}"/>
              </a:ext>
            </a:extLst>
          </p:cNvPr>
          <p:cNvPicPr>
            <a:picLocks noChangeAspect="1"/>
          </p:cNvPicPr>
          <p:nvPr/>
        </p:nvPicPr>
        <p:blipFill>
          <a:blip r:embed="rId3"/>
          <a:stretch>
            <a:fillRect/>
          </a:stretch>
        </p:blipFill>
        <p:spPr>
          <a:xfrm>
            <a:off x="6932979" y="685800"/>
            <a:ext cx="4618941" cy="5486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52541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466FC6-1129-9C4C-83F7-0428FEC2D065}"/>
              </a:ext>
            </a:extLst>
          </p:cNvPr>
          <p:cNvSpPr>
            <a:spLocks noGrp="1"/>
          </p:cNvSpPr>
          <p:nvPr/>
        </p:nvSpPr>
        <p:spPr bwMode="gray">
          <a:xfrm>
            <a:off x="640080" y="628394"/>
            <a:ext cx="5132438" cy="16223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a:solidFill>
                  <a:srgbClr val="EBEBEB"/>
                </a:solidFill>
              </a:rPr>
              <a:t>2023 FTA ECG Project</a:t>
            </a:r>
          </a:p>
        </p:txBody>
      </p:sp>
      <p:sp>
        <p:nvSpPr>
          <p:cNvPr id="5" name="Content Placeholder 2">
            <a:extLst>
              <a:ext uri="{FF2B5EF4-FFF2-40B4-BE49-F238E27FC236}">
                <a16:creationId xmlns:a16="http://schemas.microsoft.com/office/drawing/2014/main" id="{DAA2C5E1-6582-5A4A-9A4D-672DB69C4A17}"/>
              </a:ext>
            </a:extLst>
          </p:cNvPr>
          <p:cNvSpPr>
            <a:spLocks noGrp="1"/>
          </p:cNvSpPr>
          <p:nvPr/>
        </p:nvSpPr>
        <p:spPr>
          <a:xfrm>
            <a:off x="640080" y="2417864"/>
            <a:ext cx="5869902" cy="381174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2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800" dirty="0">
                <a:solidFill>
                  <a:schemeClr val="bg1"/>
                </a:solidFill>
              </a:rPr>
              <a:t>“The </a:t>
            </a:r>
            <a:r>
              <a:rPr lang="en-US" sz="3600" b="1" dirty="0">
                <a:solidFill>
                  <a:schemeClr val="accent1"/>
                </a:solidFill>
              </a:rPr>
              <a:t>Good</a:t>
            </a:r>
            <a:r>
              <a:rPr lang="en-US" sz="2800" b="1" dirty="0">
                <a:solidFill>
                  <a:schemeClr val="bg1"/>
                </a:solidFill>
              </a:rPr>
              <a:t>, </a:t>
            </a:r>
            <a:r>
              <a:rPr lang="en-US" sz="2800" dirty="0">
                <a:solidFill>
                  <a:schemeClr val="bg1"/>
                </a:solidFill>
              </a:rPr>
              <a:t>the</a:t>
            </a:r>
            <a:r>
              <a:rPr lang="en-US" sz="2800" b="1" dirty="0">
                <a:solidFill>
                  <a:schemeClr val="bg1"/>
                </a:solidFill>
              </a:rPr>
              <a:t> </a:t>
            </a:r>
            <a:r>
              <a:rPr lang="en-US" sz="3600" b="1" dirty="0">
                <a:solidFill>
                  <a:schemeClr val="accent1"/>
                </a:solidFill>
              </a:rPr>
              <a:t>Bad</a:t>
            </a:r>
            <a:r>
              <a:rPr lang="en-US" sz="3200" b="1" dirty="0">
                <a:solidFill>
                  <a:schemeClr val="bg1"/>
                </a:solidFill>
              </a:rPr>
              <a:t>,</a:t>
            </a:r>
            <a:r>
              <a:rPr lang="en-US" sz="2800" b="1" dirty="0">
                <a:solidFill>
                  <a:schemeClr val="bg1"/>
                </a:solidFill>
              </a:rPr>
              <a:t> </a:t>
            </a:r>
            <a:br>
              <a:rPr lang="en-US" sz="2800" b="1" dirty="0">
                <a:solidFill>
                  <a:schemeClr val="bg1"/>
                </a:solidFill>
              </a:rPr>
            </a:br>
            <a:r>
              <a:rPr lang="en-US" sz="2800" b="1" dirty="0">
                <a:solidFill>
                  <a:schemeClr val="bg1"/>
                </a:solidFill>
              </a:rPr>
              <a:t>  </a:t>
            </a:r>
            <a:r>
              <a:rPr lang="en-US" sz="2800" dirty="0">
                <a:solidFill>
                  <a:schemeClr val="bg1"/>
                </a:solidFill>
              </a:rPr>
              <a:t>and the </a:t>
            </a:r>
            <a:r>
              <a:rPr lang="en-US" sz="3600" b="1" dirty="0">
                <a:solidFill>
                  <a:schemeClr val="accent1"/>
                </a:solidFill>
              </a:rPr>
              <a:t>Ugly</a:t>
            </a:r>
            <a:r>
              <a:rPr lang="en-US" sz="2800" dirty="0">
                <a:solidFill>
                  <a:schemeClr val="bg1"/>
                </a:solidFill>
              </a:rPr>
              <a:t>”</a:t>
            </a:r>
          </a:p>
          <a:p>
            <a:pPr marL="457200" lvl="1" indent="0">
              <a:buNone/>
            </a:pPr>
            <a:endParaRPr lang="en-US" sz="2800" b="1" dirty="0">
              <a:solidFill>
                <a:srgbClr val="FFFFFF"/>
              </a:solidFill>
            </a:endParaRPr>
          </a:p>
          <a:p>
            <a:endParaRPr lang="en-US" dirty="0">
              <a:solidFill>
                <a:srgbClr val="FFFFFF"/>
              </a:solidFill>
            </a:endParaRPr>
          </a:p>
        </p:txBody>
      </p:sp>
      <p:pic>
        <p:nvPicPr>
          <p:cNvPr id="3" name="Picture 2" descr="A poster with a group of people riding horses&#10;&#10;Description automatically generated">
            <a:extLst>
              <a:ext uri="{FF2B5EF4-FFF2-40B4-BE49-F238E27FC236}">
                <a16:creationId xmlns:a16="http://schemas.microsoft.com/office/drawing/2014/main" id="{593A0BF1-3A9A-22F0-5E81-8195A4DAF787}"/>
              </a:ext>
            </a:extLst>
          </p:cNvPr>
          <p:cNvPicPr>
            <a:picLocks noChangeAspect="1"/>
          </p:cNvPicPr>
          <p:nvPr/>
        </p:nvPicPr>
        <p:blipFill>
          <a:blip r:embed="rId3"/>
          <a:stretch>
            <a:fillRect/>
          </a:stretch>
        </p:blipFill>
        <p:spPr>
          <a:xfrm>
            <a:off x="6932979" y="685800"/>
            <a:ext cx="4618941" cy="5486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678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BCDAD-16B3-CF6A-C313-DB478B115393}"/>
              </a:ext>
            </a:extLst>
          </p:cNvPr>
          <p:cNvSpPr/>
          <p:nvPr/>
        </p:nvSpPr>
        <p:spPr>
          <a:xfrm>
            <a:off x="0" y="10277"/>
            <a:ext cx="12192000" cy="68580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CCD25F-81E5-2449-86A7-75B6311759D0}"/>
              </a:ext>
            </a:extLst>
          </p:cNvPr>
          <p:cNvSpPr>
            <a:spLocks noGrp="1"/>
          </p:cNvSpPr>
          <p:nvPr>
            <p:ph type="title"/>
          </p:nvPr>
        </p:nvSpPr>
        <p:spPr/>
        <p:txBody>
          <a:bodyPr/>
          <a:lstStyle/>
          <a:p>
            <a:r>
              <a:rPr lang="en-US" dirty="0"/>
              <a:t>ECG Workflow</a:t>
            </a:r>
          </a:p>
        </p:txBody>
      </p:sp>
      <p:pic>
        <p:nvPicPr>
          <p:cNvPr id="7" name="Picture 6" descr="A diagram of a workflow&#10;&#10;Description automatically generated">
            <a:extLst>
              <a:ext uri="{FF2B5EF4-FFF2-40B4-BE49-F238E27FC236}">
                <a16:creationId xmlns:a16="http://schemas.microsoft.com/office/drawing/2014/main" id="{EDC25CFE-124E-F62A-FD92-4FDAAEF63246}"/>
              </a:ext>
            </a:extLst>
          </p:cNvPr>
          <p:cNvPicPr>
            <a:picLocks noChangeAspect="1"/>
          </p:cNvPicPr>
          <p:nvPr/>
        </p:nvPicPr>
        <p:blipFill>
          <a:blip r:embed="rId3"/>
          <a:stretch>
            <a:fillRect/>
          </a:stretch>
        </p:blipFill>
        <p:spPr>
          <a:xfrm>
            <a:off x="646134" y="0"/>
            <a:ext cx="10664049" cy="6858000"/>
          </a:xfrm>
          <a:prstGeom prst="rect">
            <a:avLst/>
          </a:prstGeom>
        </p:spPr>
      </p:pic>
      <p:sp>
        <p:nvSpPr>
          <p:cNvPr id="14" name="TextBox 13">
            <a:extLst>
              <a:ext uri="{FF2B5EF4-FFF2-40B4-BE49-F238E27FC236}">
                <a16:creationId xmlns:a16="http://schemas.microsoft.com/office/drawing/2014/main" id="{D5720A2D-EE5C-FFD6-DB0B-34305B4E845A}"/>
              </a:ext>
            </a:extLst>
          </p:cNvPr>
          <p:cNvSpPr txBox="1"/>
          <p:nvPr/>
        </p:nvSpPr>
        <p:spPr>
          <a:xfrm>
            <a:off x="6893461" y="684875"/>
            <a:ext cx="2401676" cy="338554"/>
          </a:xfrm>
          <a:prstGeom prst="rect">
            <a:avLst/>
          </a:prstGeom>
          <a:noFill/>
        </p:spPr>
        <p:txBody>
          <a:bodyPr wrap="square">
            <a:spAutoFit/>
          </a:bodyPr>
          <a:lstStyle/>
          <a:p>
            <a:pPr algn="ctr"/>
            <a:r>
              <a:rPr lang="en-US" sz="1600" b="1" dirty="0">
                <a:solidFill>
                  <a:srgbClr val="FF0000"/>
                </a:solidFill>
              </a:rPr>
              <a:t>NEW Tool</a:t>
            </a:r>
            <a:endParaRPr lang="en-US" sz="1600" dirty="0"/>
          </a:p>
        </p:txBody>
      </p:sp>
      <p:grpSp>
        <p:nvGrpSpPr>
          <p:cNvPr id="10" name="Group 9">
            <a:extLst>
              <a:ext uri="{FF2B5EF4-FFF2-40B4-BE49-F238E27FC236}">
                <a16:creationId xmlns:a16="http://schemas.microsoft.com/office/drawing/2014/main" id="{82578C0C-5748-C230-84F7-65936BCEF928}"/>
              </a:ext>
            </a:extLst>
          </p:cNvPr>
          <p:cNvGrpSpPr/>
          <p:nvPr/>
        </p:nvGrpSpPr>
        <p:grpSpPr>
          <a:xfrm>
            <a:off x="2496618" y="2958961"/>
            <a:ext cx="339047" cy="369332"/>
            <a:chOff x="1376735" y="4202133"/>
            <a:chExt cx="339047" cy="369332"/>
          </a:xfrm>
        </p:grpSpPr>
        <p:sp>
          <p:nvSpPr>
            <p:cNvPr id="8" name="Oval 7">
              <a:extLst>
                <a:ext uri="{FF2B5EF4-FFF2-40B4-BE49-F238E27FC236}">
                  <a16:creationId xmlns:a16="http://schemas.microsoft.com/office/drawing/2014/main" id="{1AA33E28-A47F-BC37-D32A-E0CE535394C6}"/>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AAD5556-50A2-0ACE-4DB9-889AC971FE46}"/>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1</a:t>
              </a:r>
            </a:p>
          </p:txBody>
        </p:sp>
      </p:grpSp>
      <p:grpSp>
        <p:nvGrpSpPr>
          <p:cNvPr id="11" name="Group 10">
            <a:extLst>
              <a:ext uri="{FF2B5EF4-FFF2-40B4-BE49-F238E27FC236}">
                <a16:creationId xmlns:a16="http://schemas.microsoft.com/office/drawing/2014/main" id="{087AF3E2-938E-4C89-5DA3-F508ABDBA5F6}"/>
              </a:ext>
            </a:extLst>
          </p:cNvPr>
          <p:cNvGrpSpPr/>
          <p:nvPr/>
        </p:nvGrpSpPr>
        <p:grpSpPr>
          <a:xfrm>
            <a:off x="4292877" y="5001803"/>
            <a:ext cx="339047" cy="369332"/>
            <a:chOff x="1376735" y="4202133"/>
            <a:chExt cx="339047" cy="369332"/>
          </a:xfrm>
        </p:grpSpPr>
        <p:sp>
          <p:nvSpPr>
            <p:cNvPr id="12" name="Oval 11">
              <a:extLst>
                <a:ext uri="{FF2B5EF4-FFF2-40B4-BE49-F238E27FC236}">
                  <a16:creationId xmlns:a16="http://schemas.microsoft.com/office/drawing/2014/main" id="{0C3B4EC6-A95E-42A8-6188-EB750F751D00}"/>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4F4D5E8-BE0E-8CD0-E403-11C728E305BC}"/>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2</a:t>
              </a:r>
            </a:p>
          </p:txBody>
        </p:sp>
      </p:grpSp>
      <p:grpSp>
        <p:nvGrpSpPr>
          <p:cNvPr id="15" name="Group 14">
            <a:extLst>
              <a:ext uri="{FF2B5EF4-FFF2-40B4-BE49-F238E27FC236}">
                <a16:creationId xmlns:a16="http://schemas.microsoft.com/office/drawing/2014/main" id="{96EE0F57-8CBE-5EEA-1518-68F8BCB62C4D}"/>
              </a:ext>
            </a:extLst>
          </p:cNvPr>
          <p:cNvGrpSpPr/>
          <p:nvPr/>
        </p:nvGrpSpPr>
        <p:grpSpPr>
          <a:xfrm>
            <a:off x="7259980" y="775366"/>
            <a:ext cx="339047" cy="369332"/>
            <a:chOff x="1376735" y="4202133"/>
            <a:chExt cx="339047" cy="369332"/>
          </a:xfrm>
        </p:grpSpPr>
        <p:sp>
          <p:nvSpPr>
            <p:cNvPr id="16" name="Oval 15">
              <a:extLst>
                <a:ext uri="{FF2B5EF4-FFF2-40B4-BE49-F238E27FC236}">
                  <a16:creationId xmlns:a16="http://schemas.microsoft.com/office/drawing/2014/main" id="{90A0B30B-F8C6-200F-ACF6-B51E3A2C230C}"/>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D756FA5-0287-406F-9853-E35D3760E8DE}"/>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3</a:t>
              </a:r>
            </a:p>
          </p:txBody>
        </p:sp>
      </p:grpSp>
    </p:spTree>
    <p:extLst>
      <p:ext uri="{BB962C8B-B14F-4D97-AF65-F5344CB8AC3E}">
        <p14:creationId xmlns:p14="http://schemas.microsoft.com/office/powerpoint/2010/main" val="340507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BCDAD-16B3-CF6A-C313-DB478B115393}"/>
              </a:ext>
            </a:extLst>
          </p:cNvPr>
          <p:cNvSpPr/>
          <p:nvPr/>
        </p:nvSpPr>
        <p:spPr>
          <a:xfrm>
            <a:off x="0" y="10277"/>
            <a:ext cx="12192000" cy="68580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CCD25F-81E5-2449-86A7-75B6311759D0}"/>
              </a:ext>
            </a:extLst>
          </p:cNvPr>
          <p:cNvSpPr>
            <a:spLocks noGrp="1"/>
          </p:cNvSpPr>
          <p:nvPr>
            <p:ph type="title"/>
          </p:nvPr>
        </p:nvSpPr>
        <p:spPr/>
        <p:txBody>
          <a:bodyPr/>
          <a:lstStyle/>
          <a:p>
            <a:r>
              <a:rPr lang="en-US" dirty="0"/>
              <a:t>ECG Workflow</a:t>
            </a:r>
          </a:p>
        </p:txBody>
      </p:sp>
      <p:pic>
        <p:nvPicPr>
          <p:cNvPr id="7" name="Picture 6" descr="A diagram of a workflow&#10;&#10;Description automatically generated">
            <a:extLst>
              <a:ext uri="{FF2B5EF4-FFF2-40B4-BE49-F238E27FC236}">
                <a16:creationId xmlns:a16="http://schemas.microsoft.com/office/drawing/2014/main" id="{EDC25CFE-124E-F62A-FD92-4FDAAEF63246}"/>
              </a:ext>
            </a:extLst>
          </p:cNvPr>
          <p:cNvPicPr>
            <a:picLocks noChangeAspect="1"/>
          </p:cNvPicPr>
          <p:nvPr/>
        </p:nvPicPr>
        <p:blipFill>
          <a:blip r:embed="rId3"/>
          <a:stretch>
            <a:fillRect/>
          </a:stretch>
        </p:blipFill>
        <p:spPr>
          <a:xfrm>
            <a:off x="646134" y="9939"/>
            <a:ext cx="10664049" cy="6858000"/>
          </a:xfrm>
          <a:prstGeom prst="rect">
            <a:avLst/>
          </a:prstGeom>
        </p:spPr>
      </p:pic>
      <p:grpSp>
        <p:nvGrpSpPr>
          <p:cNvPr id="10" name="Group 9">
            <a:extLst>
              <a:ext uri="{FF2B5EF4-FFF2-40B4-BE49-F238E27FC236}">
                <a16:creationId xmlns:a16="http://schemas.microsoft.com/office/drawing/2014/main" id="{82578C0C-5748-C230-84F7-65936BCEF928}"/>
              </a:ext>
            </a:extLst>
          </p:cNvPr>
          <p:cNvGrpSpPr/>
          <p:nvPr/>
        </p:nvGrpSpPr>
        <p:grpSpPr>
          <a:xfrm>
            <a:off x="2496618" y="2958961"/>
            <a:ext cx="339047" cy="369332"/>
            <a:chOff x="1376735" y="4202133"/>
            <a:chExt cx="339047" cy="369332"/>
          </a:xfrm>
        </p:grpSpPr>
        <p:sp>
          <p:nvSpPr>
            <p:cNvPr id="8" name="Oval 7">
              <a:extLst>
                <a:ext uri="{FF2B5EF4-FFF2-40B4-BE49-F238E27FC236}">
                  <a16:creationId xmlns:a16="http://schemas.microsoft.com/office/drawing/2014/main" id="{1AA33E28-A47F-BC37-D32A-E0CE535394C6}"/>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AAD5556-50A2-0ACE-4DB9-889AC971FE46}"/>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1</a:t>
              </a:r>
            </a:p>
          </p:txBody>
        </p:sp>
      </p:grpSp>
      <p:grpSp>
        <p:nvGrpSpPr>
          <p:cNvPr id="11" name="Group 10">
            <a:extLst>
              <a:ext uri="{FF2B5EF4-FFF2-40B4-BE49-F238E27FC236}">
                <a16:creationId xmlns:a16="http://schemas.microsoft.com/office/drawing/2014/main" id="{087AF3E2-938E-4C89-5DA3-F508ABDBA5F6}"/>
              </a:ext>
            </a:extLst>
          </p:cNvPr>
          <p:cNvGrpSpPr/>
          <p:nvPr/>
        </p:nvGrpSpPr>
        <p:grpSpPr>
          <a:xfrm>
            <a:off x="4292877" y="5001803"/>
            <a:ext cx="339047" cy="369332"/>
            <a:chOff x="1376735" y="4202133"/>
            <a:chExt cx="339047" cy="369332"/>
          </a:xfrm>
        </p:grpSpPr>
        <p:sp>
          <p:nvSpPr>
            <p:cNvPr id="12" name="Oval 11">
              <a:extLst>
                <a:ext uri="{FF2B5EF4-FFF2-40B4-BE49-F238E27FC236}">
                  <a16:creationId xmlns:a16="http://schemas.microsoft.com/office/drawing/2014/main" id="{0C3B4EC6-A95E-42A8-6188-EB750F751D00}"/>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4F4D5E8-BE0E-8CD0-E403-11C728E305BC}"/>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2</a:t>
              </a:r>
            </a:p>
          </p:txBody>
        </p:sp>
      </p:grpSp>
      <p:grpSp>
        <p:nvGrpSpPr>
          <p:cNvPr id="15" name="Group 14">
            <a:extLst>
              <a:ext uri="{FF2B5EF4-FFF2-40B4-BE49-F238E27FC236}">
                <a16:creationId xmlns:a16="http://schemas.microsoft.com/office/drawing/2014/main" id="{96EE0F57-8CBE-5EEA-1518-68F8BCB62C4D}"/>
              </a:ext>
            </a:extLst>
          </p:cNvPr>
          <p:cNvGrpSpPr/>
          <p:nvPr/>
        </p:nvGrpSpPr>
        <p:grpSpPr>
          <a:xfrm>
            <a:off x="7259980" y="775366"/>
            <a:ext cx="339047" cy="369332"/>
            <a:chOff x="1376735" y="4202133"/>
            <a:chExt cx="339047" cy="369332"/>
          </a:xfrm>
        </p:grpSpPr>
        <p:sp>
          <p:nvSpPr>
            <p:cNvPr id="16" name="Oval 15">
              <a:extLst>
                <a:ext uri="{FF2B5EF4-FFF2-40B4-BE49-F238E27FC236}">
                  <a16:creationId xmlns:a16="http://schemas.microsoft.com/office/drawing/2014/main" id="{90A0B30B-F8C6-200F-ACF6-B51E3A2C230C}"/>
                </a:ext>
              </a:extLst>
            </p:cNvPr>
            <p:cNvSpPr/>
            <p:nvPr/>
          </p:nvSpPr>
          <p:spPr>
            <a:xfrm>
              <a:off x="1376735" y="4222681"/>
              <a:ext cx="339047" cy="339047"/>
            </a:xfrm>
            <a:prstGeom prst="ellipse">
              <a:avLst/>
            </a:prstGeom>
            <a:solidFill>
              <a:srgbClr val="FF0000"/>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D756FA5-0287-406F-9853-E35D3760E8DE}"/>
                </a:ext>
              </a:extLst>
            </p:cNvPr>
            <p:cNvSpPr txBox="1"/>
            <p:nvPr/>
          </p:nvSpPr>
          <p:spPr>
            <a:xfrm>
              <a:off x="1387008" y="4202133"/>
              <a:ext cx="328773" cy="369332"/>
            </a:xfrm>
            <a:prstGeom prst="rect">
              <a:avLst/>
            </a:prstGeom>
            <a:noFill/>
          </p:spPr>
          <p:txBody>
            <a:bodyPr wrap="square" rtlCol="0">
              <a:spAutoFit/>
            </a:bodyPr>
            <a:lstStyle/>
            <a:p>
              <a:pPr algn="ctr"/>
              <a:r>
                <a:rPr lang="en-US" b="1" dirty="0">
                  <a:solidFill>
                    <a:schemeClr val="bg1"/>
                  </a:solidFill>
                </a:rPr>
                <a:t>3</a:t>
              </a:r>
            </a:p>
          </p:txBody>
        </p:sp>
      </p:grpSp>
      <p:sp>
        <p:nvSpPr>
          <p:cNvPr id="18" name="Rounded Rectangle 17">
            <a:extLst>
              <a:ext uri="{FF2B5EF4-FFF2-40B4-BE49-F238E27FC236}">
                <a16:creationId xmlns:a16="http://schemas.microsoft.com/office/drawing/2014/main" id="{ECE14E20-D9C4-45AA-6588-750E5CB84E37}"/>
              </a:ext>
            </a:extLst>
          </p:cNvPr>
          <p:cNvSpPr/>
          <p:nvPr/>
        </p:nvSpPr>
        <p:spPr>
          <a:xfrm>
            <a:off x="1164996" y="2859288"/>
            <a:ext cx="4845383" cy="3253835"/>
          </a:xfrm>
          <a:prstGeom prst="roundRect">
            <a:avLst/>
          </a:prstGeom>
          <a:noFill/>
          <a:ln w="28575">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A5AA590-79A5-B9CB-55AB-4B2A1A90E6DA}"/>
              </a:ext>
            </a:extLst>
          </p:cNvPr>
          <p:cNvSpPr txBox="1"/>
          <p:nvPr/>
        </p:nvSpPr>
        <p:spPr>
          <a:xfrm>
            <a:off x="1843935" y="4099021"/>
            <a:ext cx="1718632" cy="707886"/>
          </a:xfrm>
          <a:prstGeom prst="rect">
            <a:avLst/>
          </a:prstGeom>
          <a:noFill/>
        </p:spPr>
        <p:txBody>
          <a:bodyPr wrap="square" rtlCol="0">
            <a:spAutoFit/>
          </a:bodyPr>
          <a:lstStyle/>
          <a:p>
            <a:r>
              <a:rPr lang="en-US" sz="2000" b="1" dirty="0">
                <a:solidFill>
                  <a:srgbClr val="FF0000"/>
                </a:solidFill>
              </a:rPr>
              <a:t>Spot Color ECG Mixes</a:t>
            </a:r>
          </a:p>
        </p:txBody>
      </p:sp>
    </p:spTree>
    <p:extLst>
      <p:ext uri="{BB962C8B-B14F-4D97-AF65-F5344CB8AC3E}">
        <p14:creationId xmlns:p14="http://schemas.microsoft.com/office/powerpoint/2010/main" val="38168740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Boardroom">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23819</TotalTime>
  <Words>3005</Words>
  <Application>Microsoft Macintosh PowerPoint</Application>
  <PresentationFormat>Widescreen</PresentationFormat>
  <Paragraphs>511</Paragraphs>
  <Slides>27</Slides>
  <Notes>27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.Lucida Grande UI Regular</vt:lpstr>
      <vt:lpstr>ADLaM Display</vt:lpstr>
      <vt:lpstr>Arial</vt:lpstr>
      <vt:lpstr>Avenir</vt:lpstr>
      <vt:lpstr>Avenir Book</vt:lpstr>
      <vt:lpstr>Calibri</vt:lpstr>
      <vt:lpstr>Century Gothic</vt:lpstr>
      <vt:lpstr>Wingdings 3</vt:lpstr>
      <vt:lpstr>Ion Boardroom</vt:lpstr>
      <vt:lpstr>1_Ion Boardroom</vt:lpstr>
      <vt:lpstr>A Simple ECG Workflow Using Standards and Open Source Tools</vt:lpstr>
      <vt:lpstr>Fall Conference 2022</vt:lpstr>
      <vt:lpstr>SONOCO INSTITUTE – Clemson Univ.</vt:lpstr>
      <vt:lpstr>Why Extended Color Gamut?</vt:lpstr>
      <vt:lpstr>FTA 2023 ECG Project</vt:lpstr>
      <vt:lpstr>PowerPoint Presentation</vt:lpstr>
      <vt:lpstr>PowerPoint Presentation</vt:lpstr>
      <vt:lpstr>ECG Workflow</vt:lpstr>
      <vt:lpstr>ECG Workflow</vt:lpstr>
      <vt:lpstr>N-Color Calibration Chart</vt:lpstr>
      <vt:lpstr>Fine-Tuning Spot Color Mixes</vt:lpstr>
      <vt:lpstr>PowerPoint Presentation</vt:lpstr>
      <vt:lpstr>ECG Workflow</vt:lpstr>
      <vt:lpstr>The Big Picture</vt:lpstr>
      <vt:lpstr>n-Color Charts Tool</vt:lpstr>
      <vt:lpstr>n-Color Charts Tool</vt:lpstr>
      <vt:lpstr>n-Color Charts Tool</vt:lpstr>
      <vt:lpstr>n-Color Charts Tool</vt:lpstr>
      <vt:lpstr>n-Color Charts Tool</vt:lpstr>
      <vt:lpstr>Fine-Tune Spot Colors Tool</vt:lpstr>
      <vt:lpstr>Spot Color Mapping Tool</vt:lpstr>
      <vt:lpstr>Spot Color Mapping Tool</vt:lpstr>
      <vt:lpstr>Comments</vt:lpstr>
      <vt:lpstr>Overview of the ECG Tools</vt:lpstr>
      <vt:lpstr>Installing and Using the Tools</vt:lpstr>
      <vt:lpstr>Steve’s Analysis</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Spontelli</dc:creator>
  <cp:lastModifiedBy>William Birkett</cp:lastModifiedBy>
  <cp:revision>688</cp:revision>
  <cp:lastPrinted>2024-02-26T20:09:40Z</cp:lastPrinted>
  <dcterms:created xsi:type="dcterms:W3CDTF">2021-07-06T20:09:15Z</dcterms:created>
  <dcterms:modified xsi:type="dcterms:W3CDTF">2024-03-04T12:49:15Z</dcterms:modified>
</cp:coreProperties>
</file>